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10" r:id="rId2"/>
    <p:sldId id="282" r:id="rId3"/>
    <p:sldId id="283" r:id="rId4"/>
    <p:sldId id="285" r:id="rId5"/>
    <p:sldId id="284" r:id="rId6"/>
    <p:sldId id="286" r:id="rId7"/>
    <p:sldId id="311" r:id="rId8"/>
    <p:sldId id="312" r:id="rId9"/>
    <p:sldId id="313" r:id="rId10"/>
    <p:sldId id="314" r:id="rId11"/>
    <p:sldId id="287" r:id="rId12"/>
    <p:sldId id="288" r:id="rId13"/>
    <p:sldId id="289" r:id="rId14"/>
    <p:sldId id="291" r:id="rId15"/>
    <p:sldId id="292" r:id="rId16"/>
    <p:sldId id="293" r:id="rId17"/>
    <p:sldId id="294" r:id="rId18"/>
    <p:sldId id="295" r:id="rId19"/>
    <p:sldId id="296" r:id="rId20"/>
    <p:sldId id="30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7" r:id="rId31"/>
    <p:sldId id="308" r:id="rId32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008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1552A-D4E1-4AA2-BC42-63B18CFF4351}" type="datetimeFigureOut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F3B0D-B367-49F8-994D-2B1C1D064460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668585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7FF83-7399-4259-8715-755590C8D209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04892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DB3FA-9E8B-4274-AEF5-E34417F1857A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33140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B63B-0C7A-428B-A3EC-577E4E5F7EA9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49472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039A-58FE-437F-AE1F-AB3A567E5360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89326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599A-06A6-4533-B5E7-4CAA0030566E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85300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26F9C-6EB4-405D-924A-32EC07232706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5977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28F76-7506-4967-B336-B653A73AD5AE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78223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CA97-D4F3-407C-B7F1-F72B851A59B8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80568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5401-F60E-4341-B5AF-EEE038B4DC48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411011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E2335-8CD4-4ADE-826B-60C039522F50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7372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E156-DF27-40D1-9643-C1C4E6AFF113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889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A5A59-0988-4412-93E3-BF4589F0D1A2}" type="datetime1">
              <a:rPr lang="bg-BG" smtClean="0"/>
              <a:pPr/>
              <a:t>26.10.2017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E34CD-362F-4A04-9CFF-C498969A9BCC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1848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CSS Box Model. </a:t>
            </a:r>
            <a:r>
              <a:rPr lang="bg-BG" dirty="0" smtClean="0"/>
              <a:t>Позициониране на елементи</a:t>
            </a:r>
            <a:r>
              <a:rPr lang="en-US" dirty="0" smtClean="0"/>
              <a:t>. </a:t>
            </a:r>
            <a:r>
              <a:rPr lang="bg-BG" dirty="0" smtClean="0"/>
              <a:t>Рамки. Видимост </a:t>
            </a: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41621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Поставяне на рамка- изображение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9144000" cy="5001419"/>
          </a:xfrm>
        </p:spPr>
        <p:txBody>
          <a:bodyPr>
            <a:normAutofit fontScale="92500"/>
          </a:bodyPr>
          <a:lstStyle/>
          <a:p>
            <a:r>
              <a:rPr lang="bg-BG" dirty="0" smtClean="0"/>
              <a:t>Чрез свойство </a:t>
            </a:r>
            <a:r>
              <a:rPr lang="en-US" dirty="0" smtClean="0">
                <a:solidFill>
                  <a:srgbClr val="C00000"/>
                </a:solidFill>
              </a:rPr>
              <a:t>border-image</a:t>
            </a:r>
          </a:p>
          <a:p>
            <a:r>
              <a:rPr lang="en-US" dirty="0" smtClean="0"/>
              <a:t>The original image used to create the border above:</a:t>
            </a:r>
          </a:p>
          <a:p>
            <a:r>
              <a:rPr lang="bg-BG" dirty="0" smtClean="0"/>
              <a:t>Пример. Изображение като рамка на </a:t>
            </a:r>
            <a:r>
              <a:rPr lang="en-US" dirty="0" smtClean="0"/>
              <a:t>div </a:t>
            </a:r>
            <a:r>
              <a:rPr lang="bg-BG" dirty="0" smtClean="0"/>
              <a:t>елемент:</a:t>
            </a:r>
          </a:p>
          <a:p>
            <a:pPr>
              <a:buNone/>
            </a:pPr>
            <a:r>
              <a:rPr lang="en-US" sz="2600" dirty="0" smtClean="0"/>
              <a:t>div </a:t>
            </a:r>
            <a:r>
              <a:rPr lang="en-US" sz="2600" dirty="0"/>
              <a:t>{</a:t>
            </a:r>
            <a:br>
              <a:rPr lang="en-US" sz="2600" dirty="0"/>
            </a:br>
            <a:r>
              <a:rPr lang="en-US" sz="2600" dirty="0"/>
              <a:t>  -</a:t>
            </a:r>
            <a:r>
              <a:rPr lang="en-US" sz="2600" dirty="0" err="1"/>
              <a:t>webkit</a:t>
            </a:r>
            <a:r>
              <a:rPr lang="en-US" sz="2600" dirty="0"/>
              <a:t>-border-image: </a:t>
            </a:r>
            <a:r>
              <a:rPr lang="en-US" sz="2600" dirty="0" err="1"/>
              <a:t>url</a:t>
            </a:r>
            <a:r>
              <a:rPr lang="en-US" sz="2600" dirty="0"/>
              <a:t>(border.png) 30 30 round; /* Safari 5 */</a:t>
            </a:r>
            <a:br>
              <a:rPr lang="en-US" sz="2600" dirty="0"/>
            </a:br>
            <a:r>
              <a:rPr lang="en-US" sz="2600" dirty="0"/>
              <a:t> </a:t>
            </a:r>
            <a:r>
              <a:rPr lang="en-US" sz="2600" dirty="0" smtClean="0"/>
              <a:t> </a:t>
            </a:r>
            <a:r>
              <a:rPr lang="en-US" sz="2600" dirty="0"/>
              <a:t>-o-border-image: </a:t>
            </a:r>
            <a:r>
              <a:rPr lang="en-US" sz="2600" dirty="0" err="1"/>
              <a:t>url</a:t>
            </a:r>
            <a:r>
              <a:rPr lang="en-US" sz="2600" dirty="0"/>
              <a:t>(border.png) 30 30 round; /* Opera </a:t>
            </a:r>
            <a:r>
              <a:rPr lang="en-US" sz="2600" dirty="0" smtClean="0"/>
              <a:t>10.5-12.1</a:t>
            </a:r>
            <a:r>
              <a:rPr lang="bg-BG" sz="2600" dirty="0" smtClean="0"/>
              <a:t> </a:t>
            </a:r>
            <a:r>
              <a:rPr lang="en-US" sz="2600" dirty="0" smtClean="0"/>
              <a:t>*/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/>
              <a:t> </a:t>
            </a:r>
            <a:r>
              <a:rPr lang="en-US" sz="2600" dirty="0" smtClean="0"/>
              <a:t> </a:t>
            </a:r>
            <a:r>
              <a:rPr lang="en-US" sz="2600" dirty="0"/>
              <a:t>border-image: </a:t>
            </a:r>
            <a:r>
              <a:rPr lang="en-US" sz="2600" dirty="0" err="1"/>
              <a:t>url</a:t>
            </a:r>
            <a:r>
              <a:rPr lang="en-US" sz="2600" dirty="0"/>
              <a:t>(border.png) 30 30 </a:t>
            </a:r>
            <a:r>
              <a:rPr lang="en-US" sz="2600" dirty="0">
                <a:solidFill>
                  <a:srgbClr val="C00000"/>
                </a:solidFill>
              </a:rPr>
              <a:t>round</a:t>
            </a:r>
            <a:r>
              <a:rPr lang="en-US" sz="2600" dirty="0" smtClean="0"/>
              <a:t>;</a:t>
            </a:r>
            <a:endParaRPr lang="bg-BG" sz="2600" dirty="0" smtClean="0"/>
          </a:p>
          <a:p>
            <a:pPr>
              <a:buNone/>
            </a:pPr>
            <a:r>
              <a:rPr lang="en-US" sz="2600" dirty="0" smtClean="0"/>
              <a:t>} </a:t>
            </a:r>
            <a:endParaRPr lang="en-US" sz="2600" dirty="0"/>
          </a:p>
          <a:p>
            <a:pPr>
              <a:buNone/>
            </a:pPr>
            <a:r>
              <a:rPr lang="en-US" dirty="0" smtClean="0"/>
              <a:t>border.png		round	 -&gt; 		stretch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51569" t="76639" r="40309" b="8986"/>
          <a:stretch>
            <a:fillRect/>
          </a:stretch>
        </p:blipFill>
        <p:spPr bwMode="auto">
          <a:xfrm>
            <a:off x="35496" y="5343872"/>
            <a:ext cx="1296144" cy="1469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2" cstate="print"/>
          <a:srcRect l="51569" t="54050" r="19972" b="30138"/>
          <a:stretch>
            <a:fillRect/>
          </a:stretch>
        </p:blipFill>
        <p:spPr bwMode="auto">
          <a:xfrm>
            <a:off x="5796136" y="5506556"/>
            <a:ext cx="2808312" cy="94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2" cstate="print"/>
          <a:srcRect l="51569" t="37417" r="19972" b="46771"/>
          <a:stretch>
            <a:fillRect/>
          </a:stretch>
        </p:blipFill>
        <p:spPr bwMode="auto">
          <a:xfrm>
            <a:off x="1763688" y="5517232"/>
            <a:ext cx="2808312" cy="94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9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</a:t>
            </a:r>
            <a:r>
              <a:rPr lang="en-US" b="1" dirty="0" smtClean="0"/>
              <a:t>Outlines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Autofit/>
          </a:bodyPr>
          <a:lstStyle/>
          <a:p>
            <a:r>
              <a:rPr lang="en-US" sz="1800" dirty="0" smtClean="0"/>
              <a:t>Outline</a:t>
            </a:r>
            <a:r>
              <a:rPr lang="bg-BG" sz="1800" dirty="0" smtClean="0"/>
              <a:t> (контур) – линия около елемента (извън рамката), </a:t>
            </a:r>
            <a:r>
              <a:rPr lang="en-US" sz="1800" dirty="0" smtClean="0"/>
              <a:t> </a:t>
            </a:r>
            <a:r>
              <a:rPr lang="bg-BG" sz="1800" dirty="0" smtClean="0"/>
              <a:t>която набляга на елемента</a:t>
            </a:r>
          </a:p>
          <a:p>
            <a:r>
              <a:rPr lang="bg-BG" sz="1800" dirty="0" smtClean="0"/>
              <a:t>Могат да се стилизират чрез свойства – стил, цвят и ширина </a:t>
            </a:r>
            <a:endParaRPr lang="en-US" sz="1800" dirty="0"/>
          </a:p>
          <a:p>
            <a:r>
              <a:rPr lang="en-US" sz="1800" dirty="0" smtClean="0"/>
              <a:t>Outline</a:t>
            </a:r>
            <a:r>
              <a:rPr lang="bg-BG" sz="1800" dirty="0" smtClean="0"/>
              <a:t> не е част от размерността на елемента </a:t>
            </a:r>
            <a:r>
              <a:rPr lang="en-US" sz="1800" dirty="0" smtClean="0"/>
              <a:t> </a:t>
            </a:r>
            <a:r>
              <a:rPr lang="bg-BG" sz="1800" dirty="0" smtClean="0"/>
              <a:t>(размерността на елемента не се влияе от размерите на </a:t>
            </a:r>
            <a:r>
              <a:rPr lang="en-US" sz="1800" dirty="0" smtClean="0"/>
              <a:t>outline</a:t>
            </a:r>
            <a:r>
              <a:rPr lang="bg-BG" sz="1800" dirty="0" smtClean="0"/>
              <a:t>)</a:t>
            </a:r>
          </a:p>
          <a:p>
            <a:r>
              <a:rPr lang="bg-BG" sz="1800" dirty="0" smtClean="0"/>
              <a:t>Чрез </a:t>
            </a:r>
            <a:r>
              <a:rPr lang="en-US" sz="1800" dirty="0" smtClean="0">
                <a:solidFill>
                  <a:srgbClr val="C00000"/>
                </a:solidFill>
              </a:rPr>
              <a:t>outline</a:t>
            </a:r>
            <a:r>
              <a:rPr lang="bg-BG" sz="1800" dirty="0" smtClean="0"/>
              <a:t>,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outline-style</a:t>
            </a:r>
            <a:r>
              <a:rPr lang="bg-BG" sz="1800" dirty="0" smtClean="0"/>
              <a:t>,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outline-color</a:t>
            </a:r>
            <a:r>
              <a:rPr lang="bg-BG" sz="1800" dirty="0" smtClean="0"/>
              <a:t>,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outline-width</a:t>
            </a:r>
            <a:endParaRPr lang="bg-BG" sz="1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border:1px solid red;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outline:green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dotted thick;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outline-style:dotted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outline-color:#00ff00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outline-width:thin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20671" t="47347" r="35641" b="22206"/>
          <a:stretch/>
        </p:blipFill>
        <p:spPr bwMode="auto">
          <a:xfrm>
            <a:off x="5721010" y="3140968"/>
            <a:ext cx="3275112" cy="1853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11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55344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</a:t>
            </a:r>
            <a:r>
              <a:rPr lang="en-US" b="1" dirty="0" smtClean="0"/>
              <a:t>Margin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616530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margin </a:t>
            </a:r>
            <a:r>
              <a:rPr lang="bg-BG" sz="1800" dirty="0" smtClean="0"/>
              <a:t>свойствата – дефинират празното пространство около елемента (извън рамката), което няма цвят и е прозрачно</a:t>
            </a:r>
          </a:p>
          <a:p>
            <a:r>
              <a:rPr lang="bg-BG" sz="1800" dirty="0" smtClean="0"/>
              <a:t>Чрез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margin</a:t>
            </a:r>
            <a:r>
              <a:rPr lang="bg-BG" sz="1800" dirty="0" smtClean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top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right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bottom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margin</a:t>
            </a:r>
            <a:r>
              <a:rPr lang="bg-BG" sz="1800" dirty="0">
                <a:solidFill>
                  <a:srgbClr val="C00000"/>
                </a:solidFill>
              </a:rPr>
              <a:t>-</a:t>
            </a:r>
            <a:r>
              <a:rPr lang="en-US" sz="1800" dirty="0">
                <a:solidFill>
                  <a:srgbClr val="C00000"/>
                </a:solidFill>
              </a:rPr>
              <a:t>left </a:t>
            </a:r>
            <a:endParaRPr lang="bg-BG" sz="1800" dirty="0">
              <a:solidFill>
                <a:srgbClr val="C00000"/>
              </a:solidFill>
            </a:endParaRPr>
          </a:p>
          <a:p>
            <a:r>
              <a:rPr lang="bg-BG" sz="1800" dirty="0" smtClean="0"/>
              <a:t>Възможни стойности</a:t>
            </a:r>
          </a:p>
          <a:p>
            <a:pPr lvl="1"/>
            <a:r>
              <a:rPr lang="en-US" sz="1800" dirty="0" smtClean="0"/>
              <a:t>auto</a:t>
            </a:r>
            <a:r>
              <a:rPr lang="bg-BG" sz="1800" dirty="0" smtClean="0"/>
              <a:t> – браузъра пресмята </a:t>
            </a:r>
            <a:r>
              <a:rPr lang="en-US" sz="1800" dirty="0" smtClean="0"/>
              <a:t>margins </a:t>
            </a:r>
            <a:endParaRPr lang="en-US" sz="1800" dirty="0"/>
          </a:p>
          <a:p>
            <a:pPr lvl="1"/>
            <a:r>
              <a:rPr lang="en-US" sz="1800" dirty="0" smtClean="0"/>
              <a:t>length – </a:t>
            </a:r>
            <a:r>
              <a:rPr lang="bg-BG" sz="1800" dirty="0" smtClean="0"/>
              <a:t>определяме </a:t>
            </a:r>
            <a:r>
              <a:rPr lang="en-US" sz="1800" dirty="0"/>
              <a:t>margins </a:t>
            </a:r>
            <a:r>
              <a:rPr lang="bg-BG" sz="1800" dirty="0" smtClean="0"/>
              <a:t>в </a:t>
            </a:r>
            <a:r>
              <a:rPr lang="en-US" sz="1800" dirty="0" err="1"/>
              <a:t>px</a:t>
            </a:r>
            <a:r>
              <a:rPr lang="en-US" sz="1800" dirty="0"/>
              <a:t>, </a:t>
            </a:r>
            <a:r>
              <a:rPr lang="en-US" sz="1800" dirty="0" err="1"/>
              <a:t>pt</a:t>
            </a:r>
            <a:r>
              <a:rPr lang="en-US" sz="1800" dirty="0"/>
              <a:t>, </a:t>
            </a:r>
            <a:r>
              <a:rPr lang="en-US" sz="1800" dirty="0" smtClean="0"/>
              <a:t>cm, </a:t>
            </a:r>
            <a:r>
              <a:rPr lang="bg-BG" sz="1800" dirty="0" smtClean="0"/>
              <a:t>..</a:t>
            </a:r>
            <a:r>
              <a:rPr lang="en-US" sz="1800" dirty="0" smtClean="0"/>
              <a:t>. </a:t>
            </a:r>
            <a:r>
              <a:rPr lang="bg-BG" sz="1800" dirty="0" smtClean="0"/>
              <a:t>(стойност по подразбиране: </a:t>
            </a:r>
            <a:r>
              <a:rPr lang="en-US" sz="1800" dirty="0" smtClean="0"/>
              <a:t>0px</a:t>
            </a:r>
            <a:r>
              <a:rPr lang="bg-BG" sz="1800" dirty="0" smtClean="0"/>
              <a:t>)</a:t>
            </a:r>
            <a:endParaRPr lang="en-US" sz="1800" dirty="0"/>
          </a:p>
          <a:p>
            <a:pPr lvl="1"/>
            <a:r>
              <a:rPr lang="bg-BG" sz="1800" dirty="0" smtClean="0"/>
              <a:t>% - определяме </a:t>
            </a:r>
            <a:r>
              <a:rPr lang="en-US" sz="1800" dirty="0" smtClean="0"/>
              <a:t>margins</a:t>
            </a:r>
            <a:r>
              <a:rPr lang="bg-BG" sz="1800" dirty="0" smtClean="0"/>
              <a:t> в % от ширината на съдържащия го елемент</a:t>
            </a:r>
          </a:p>
          <a:p>
            <a:pPr lvl="1"/>
            <a:r>
              <a:rPr lang="en-US" sz="1800" dirty="0" smtClean="0"/>
              <a:t>Inherit</a:t>
            </a:r>
            <a:r>
              <a:rPr lang="bg-BG" sz="1800" dirty="0" smtClean="0"/>
              <a:t> - </a:t>
            </a:r>
            <a:r>
              <a:rPr lang="en-US" sz="1800" dirty="0"/>
              <a:t>margins</a:t>
            </a:r>
            <a:r>
              <a:rPr lang="bg-BG" sz="1800" dirty="0"/>
              <a:t> </a:t>
            </a:r>
            <a:r>
              <a:rPr lang="bg-BG" sz="1800" dirty="0" smtClean="0"/>
              <a:t>трябва да се наследят от родителския елемент</a:t>
            </a:r>
            <a:endParaRPr lang="bg-BG" sz="1800" dirty="0"/>
          </a:p>
          <a:p>
            <a:r>
              <a:rPr lang="bg-BG" sz="1800" dirty="0" smtClean="0"/>
              <a:t>Възможно е да се използват отрицателни стойности за да се получи препокриване на съдържанието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margin-top:100px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bg-BG" sz="1800" dirty="0" smtClean="0"/>
              <a:t>или 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margin-top:2cm;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margin-bottom:100px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bg-BG" sz="1800" dirty="0"/>
              <a:t>или 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margin-bottom:25%;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margin-right:50px;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margin-left:50px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bg-BG" sz="1800" dirty="0" smtClean="0"/>
              <a:t>или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margin:100px 50px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1800" dirty="0" smtClean="0"/>
              <a:t>(може да има 4 вида стойности като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r>
              <a:rPr lang="bg-BG" sz="1800" dirty="0" smtClean="0"/>
              <a:t>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12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9626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</a:t>
            </a:r>
            <a:r>
              <a:rPr lang="en-US" b="1" dirty="0" smtClean="0"/>
              <a:t>Padding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Autofit/>
          </a:bodyPr>
          <a:lstStyle/>
          <a:p>
            <a:r>
              <a:rPr lang="en-US" sz="1800" dirty="0" smtClean="0"/>
              <a:t>padding </a:t>
            </a:r>
            <a:r>
              <a:rPr lang="bg-BG" sz="1800" dirty="0" smtClean="0"/>
              <a:t>свойствата дефинират разстоянието между рамката и елемента, което се изчиства, но му се оказва влияние от цвета на фона на елемента </a:t>
            </a:r>
          </a:p>
          <a:p>
            <a:r>
              <a:rPr lang="bg-BG" sz="1800" dirty="0" smtClean="0"/>
              <a:t>Чрез </a:t>
            </a:r>
            <a:r>
              <a:rPr lang="en-US" sz="1800" dirty="0" smtClean="0">
                <a:solidFill>
                  <a:srgbClr val="C00000"/>
                </a:solidFill>
              </a:rPr>
              <a:t>padding</a:t>
            </a:r>
            <a:r>
              <a:rPr lang="bg-BG" sz="1800" dirty="0" smtClean="0"/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padding</a:t>
            </a:r>
            <a:r>
              <a:rPr lang="bg-BG" sz="1800" dirty="0" smtClean="0">
                <a:solidFill>
                  <a:srgbClr val="C00000"/>
                </a:solidFill>
              </a:rPr>
              <a:t>-</a:t>
            </a:r>
            <a:r>
              <a:rPr lang="en-US" sz="1800" dirty="0" smtClean="0">
                <a:solidFill>
                  <a:srgbClr val="C00000"/>
                </a:solidFill>
              </a:rPr>
              <a:t>top</a:t>
            </a:r>
            <a:r>
              <a:rPr lang="en-US" sz="1800" dirty="0"/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padding</a:t>
            </a:r>
            <a:r>
              <a:rPr lang="bg-BG" sz="1800" dirty="0" smtClean="0">
                <a:solidFill>
                  <a:srgbClr val="C00000"/>
                </a:solidFill>
              </a:rPr>
              <a:t>-</a:t>
            </a:r>
            <a:r>
              <a:rPr lang="en-US" sz="1800" dirty="0" smtClean="0">
                <a:solidFill>
                  <a:srgbClr val="C00000"/>
                </a:solidFill>
              </a:rPr>
              <a:t>right</a:t>
            </a:r>
            <a:r>
              <a:rPr lang="en-US" sz="1800" dirty="0"/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padding</a:t>
            </a:r>
            <a:r>
              <a:rPr lang="bg-BG" sz="1800" dirty="0" smtClean="0">
                <a:solidFill>
                  <a:srgbClr val="C00000"/>
                </a:solidFill>
              </a:rPr>
              <a:t>-</a:t>
            </a:r>
            <a:r>
              <a:rPr lang="en-US" sz="1800" dirty="0" smtClean="0">
                <a:solidFill>
                  <a:srgbClr val="C00000"/>
                </a:solidFill>
              </a:rPr>
              <a:t>bottom</a:t>
            </a:r>
            <a:r>
              <a:rPr lang="en-US" sz="1800" dirty="0"/>
              <a:t>, </a:t>
            </a:r>
            <a:r>
              <a:rPr lang="en-US" sz="1800" dirty="0" smtClean="0">
                <a:solidFill>
                  <a:srgbClr val="C00000"/>
                </a:solidFill>
              </a:rPr>
              <a:t>padding</a:t>
            </a:r>
            <a:r>
              <a:rPr lang="bg-BG" sz="1800" dirty="0" smtClean="0">
                <a:solidFill>
                  <a:srgbClr val="C00000"/>
                </a:solidFill>
              </a:rPr>
              <a:t>-</a:t>
            </a:r>
            <a:r>
              <a:rPr lang="en-US" sz="1800" dirty="0" smtClean="0">
                <a:solidFill>
                  <a:srgbClr val="C00000"/>
                </a:solidFill>
              </a:rPr>
              <a:t>left</a:t>
            </a:r>
            <a:endParaRPr lang="en-US" sz="1800" dirty="0">
              <a:solidFill>
                <a:srgbClr val="C00000"/>
              </a:solidFill>
            </a:endParaRPr>
          </a:p>
          <a:p>
            <a:r>
              <a:rPr lang="bg-BG" sz="1800" dirty="0" smtClean="0"/>
              <a:t>Възможни стойности: </a:t>
            </a:r>
          </a:p>
          <a:p>
            <a:pPr lvl="1"/>
            <a:r>
              <a:rPr lang="en-US" sz="1400" dirty="0" smtClean="0"/>
              <a:t>Length</a:t>
            </a:r>
            <a:r>
              <a:rPr lang="bg-BG" sz="1400" dirty="0" smtClean="0"/>
              <a:t> – дефинират се фиксирани </a:t>
            </a:r>
            <a:r>
              <a:rPr lang="en-US" sz="1400" dirty="0"/>
              <a:t>padding </a:t>
            </a:r>
            <a:r>
              <a:rPr lang="bg-BG" sz="1400" dirty="0" smtClean="0"/>
              <a:t>в </a:t>
            </a:r>
            <a:r>
              <a:rPr lang="en-US" sz="1400" dirty="0"/>
              <a:t>pixels, </a:t>
            </a:r>
            <a:r>
              <a:rPr lang="en-US" sz="1400" dirty="0" err="1"/>
              <a:t>pt</a:t>
            </a:r>
            <a:r>
              <a:rPr lang="en-US" sz="1400" dirty="0"/>
              <a:t>, </a:t>
            </a:r>
            <a:r>
              <a:rPr lang="en-US" sz="1400" dirty="0" err="1" smtClean="0"/>
              <a:t>em</a:t>
            </a:r>
            <a:r>
              <a:rPr lang="bg-BG" sz="1400" dirty="0" smtClean="0"/>
              <a:t>, ...</a:t>
            </a:r>
            <a:endParaRPr lang="en-US" sz="1400" dirty="0"/>
          </a:p>
          <a:p>
            <a:pPr lvl="1"/>
            <a:r>
              <a:rPr lang="bg-BG" sz="1400" dirty="0" smtClean="0"/>
              <a:t>% - </a:t>
            </a:r>
            <a:r>
              <a:rPr lang="bg-BG" sz="1400" dirty="0"/>
              <a:t>дефинират се </a:t>
            </a:r>
            <a:r>
              <a:rPr lang="en-US" sz="1400" dirty="0" smtClean="0"/>
              <a:t>padding </a:t>
            </a:r>
            <a:r>
              <a:rPr lang="bg-BG" sz="1400" dirty="0"/>
              <a:t>в </a:t>
            </a:r>
            <a:r>
              <a:rPr lang="bg-BG" sz="1400" dirty="0" smtClean="0"/>
              <a:t>% от съдържащия елемент</a:t>
            </a:r>
            <a:endParaRPr lang="en-US" sz="14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padding-top:25px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padding-bottom:25px;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padding-right:50px;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padding-left:50px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			</a:t>
            </a:r>
            <a:r>
              <a:rPr lang="bg-BG" sz="1800" dirty="0" smtClean="0"/>
              <a:t>или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	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padding-left:50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%;</a:t>
            </a:r>
          </a:p>
          <a:p>
            <a:pPr marL="0" indent="0">
              <a:buNone/>
            </a:pPr>
            <a:r>
              <a:rPr lang="bg-BG" sz="1800" dirty="0" smtClean="0"/>
              <a:t>или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padding:25px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50px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800" dirty="0" smtClean="0">
                <a:solidFill>
                  <a:schemeClr val="tx2">
                    <a:lumMod val="75000"/>
                  </a:schemeClr>
                </a:solidFill>
              </a:rPr>
              <a:t> 	</a:t>
            </a:r>
            <a:r>
              <a:rPr lang="bg-BG" sz="1800" dirty="0" smtClean="0"/>
              <a:t>(може да има 4 вида стойности)</a:t>
            </a:r>
            <a:endParaRPr lang="en-US" sz="1800" dirty="0"/>
          </a:p>
          <a:p>
            <a:pPr marL="0" indent="0">
              <a:buNone/>
            </a:pPr>
            <a:r>
              <a:rPr lang="bg-BG" sz="1800" dirty="0" smtClean="0"/>
              <a:t>или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padding:2cm;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13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55165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Размери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rmAutofit fontScale="70000" lnSpcReduction="20000"/>
          </a:bodyPr>
          <a:lstStyle/>
          <a:p>
            <a:r>
              <a:rPr lang="bg-BG" dirty="0" smtClean="0"/>
              <a:t>Свойства за контролиране на височината и ширината на елемента: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height</a:t>
            </a:r>
            <a:r>
              <a:rPr lang="bg-BG" dirty="0" smtClean="0"/>
              <a:t> – височина на елемента (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bg-BG" i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i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i="1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 smtClean="0"/>
              <a:t>)</a:t>
            </a:r>
            <a:endParaRPr lang="en-US" dirty="0" smtClean="0"/>
          </a:p>
          <a:p>
            <a:r>
              <a:rPr lang="en-US" dirty="0">
                <a:solidFill>
                  <a:srgbClr val="C00000"/>
                </a:solidFill>
              </a:rPr>
              <a:t>width</a:t>
            </a:r>
            <a:r>
              <a:rPr lang="en-US" sz="3300" dirty="0" smtClean="0">
                <a:solidFill>
                  <a:srgbClr val="C00000"/>
                </a:solidFill>
              </a:rPr>
              <a:t> </a:t>
            </a:r>
            <a:r>
              <a:rPr lang="en-US" sz="3300" dirty="0" smtClean="0"/>
              <a:t>– </a:t>
            </a:r>
            <a:r>
              <a:rPr lang="bg-BG" sz="3300" dirty="0" smtClean="0"/>
              <a:t>ширина на елемента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3300" i="1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sz="3300" i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sz="3300" i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height:auto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height:40%;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width:100px;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max-height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– максимална височина на елемента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 smtClean="0"/>
              <a:t>)</a:t>
            </a:r>
            <a:endParaRPr lang="en-US" dirty="0"/>
          </a:p>
          <a:p>
            <a:r>
              <a:rPr lang="en-US" dirty="0" smtClean="0">
                <a:solidFill>
                  <a:srgbClr val="C00000"/>
                </a:solidFill>
              </a:rPr>
              <a:t>max-width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– </a:t>
            </a:r>
            <a:r>
              <a:rPr lang="bg-BG" dirty="0"/>
              <a:t>максимална </a:t>
            </a:r>
            <a:r>
              <a:rPr lang="bg-BG" dirty="0" smtClean="0"/>
              <a:t>ширина на елемента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 smtClean="0"/>
              <a:t>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min-height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– минимална височина на елемента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 smtClean="0"/>
              <a:t>)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min-width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– </a:t>
            </a:r>
            <a:r>
              <a:rPr lang="bg-BG" dirty="0"/>
              <a:t>минимална </a:t>
            </a:r>
            <a:r>
              <a:rPr lang="bg-BG" dirty="0" smtClean="0"/>
              <a:t>ширина на елемента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dirty="0"/>
              <a:t>)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max-height:50px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max-width:20%;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min-height:100px;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background-color:yellow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 smtClean="0"/>
          </a:p>
          <a:p>
            <a:endParaRPr lang="bg-BG" dirty="0"/>
          </a:p>
          <a:p>
            <a:endParaRPr lang="bg-BG" dirty="0" smtClean="0"/>
          </a:p>
          <a:p>
            <a:endParaRPr lang="bg-BG" dirty="0"/>
          </a:p>
          <a:p>
            <a:endParaRPr lang="en-US" dirty="0"/>
          </a:p>
          <a:p>
            <a:endParaRPr lang="bg-BG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/>
          <a:srcRect l="51398" t="20251" r="668" b="68296"/>
          <a:stretch/>
        </p:blipFill>
        <p:spPr bwMode="auto">
          <a:xfrm>
            <a:off x="3190875" y="4797152"/>
            <a:ext cx="5953125" cy="1055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14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5234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Display </a:t>
            </a:r>
            <a:r>
              <a:rPr lang="bg-BG" b="1" dirty="0" smtClean="0"/>
              <a:t>и </a:t>
            </a:r>
            <a:r>
              <a:rPr lang="en-US" b="1" dirty="0" smtClean="0"/>
              <a:t>Visibility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8680"/>
            <a:ext cx="9144000" cy="6309320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display</a:t>
            </a:r>
            <a:r>
              <a:rPr lang="en-US" sz="2000" dirty="0" smtClean="0"/>
              <a:t> </a:t>
            </a:r>
            <a:r>
              <a:rPr lang="bg-BG" sz="2000" dirty="0" smtClean="0"/>
              <a:t>– определя ках елемента се показва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visibility</a:t>
            </a:r>
            <a:r>
              <a:rPr lang="en-US" sz="2000" dirty="0" smtClean="0"/>
              <a:t> </a:t>
            </a:r>
            <a:r>
              <a:rPr lang="bg-BG" sz="2000" dirty="0" smtClean="0"/>
              <a:t>– определя елемента като видим или скрит</a:t>
            </a:r>
          </a:p>
          <a:p>
            <a:r>
              <a:rPr lang="bg-BG" sz="2000" b="1" dirty="0" smtClean="0"/>
              <a:t>Скриване на елемент </a:t>
            </a:r>
            <a:r>
              <a:rPr lang="en-US" sz="2000" b="1" dirty="0" smtClean="0"/>
              <a:t>-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display:none</a:t>
            </a:r>
            <a:r>
              <a:rPr lang="en-US" sz="2000" b="1" dirty="0"/>
              <a:t> </a:t>
            </a:r>
            <a:r>
              <a:rPr lang="bg-BG" sz="2000" b="1" dirty="0" smtClean="0"/>
              <a:t>или</a:t>
            </a:r>
            <a:r>
              <a:rPr lang="en-US" sz="2000" b="1" dirty="0" smtClean="0"/>
              <a:t>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visibility:hidden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visibility:hidden</a:t>
            </a:r>
            <a:r>
              <a:rPr lang="en-US" sz="2000" dirty="0" smtClean="0"/>
              <a:t> </a:t>
            </a:r>
            <a:r>
              <a:rPr lang="bg-BG" sz="2000" dirty="0" smtClean="0"/>
              <a:t>- скрива елемента, но </a:t>
            </a:r>
            <a:r>
              <a:rPr lang="bg-BG" sz="2000" dirty="0" smtClean="0">
                <a:solidFill>
                  <a:srgbClr val="FF0000"/>
                </a:solidFill>
              </a:rPr>
              <a:t>заема същото място </a:t>
            </a:r>
            <a:r>
              <a:rPr lang="bg-BG" sz="2000" dirty="0" smtClean="0"/>
              <a:t>на страницата </a:t>
            </a:r>
            <a:br>
              <a:rPr lang="bg-BG" sz="2000" dirty="0" smtClean="0"/>
            </a:br>
            <a:r>
              <a:rPr lang="bg-BG" sz="2000" dirty="0" smtClean="0"/>
              <a:t>(не </a:t>
            </a:r>
            <a:r>
              <a:rPr lang="bg-BG" sz="2000" dirty="0" smtClean="0"/>
              <a:t>променя </a:t>
            </a:r>
            <a:r>
              <a:rPr lang="bg-BG" sz="2000" dirty="0" smtClean="0"/>
              <a:t>външния вид на страницата ) </a:t>
            </a:r>
          </a:p>
          <a:p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display:none</a:t>
            </a:r>
            <a:r>
              <a:rPr lang="en-US" sz="2000" dirty="0" smtClean="0"/>
              <a:t> </a:t>
            </a:r>
            <a:r>
              <a:rPr lang="bg-BG" sz="2000" dirty="0" smtClean="0"/>
              <a:t>– скрива елемента и </a:t>
            </a:r>
            <a:r>
              <a:rPr lang="bg-BG" sz="2000" dirty="0" smtClean="0">
                <a:solidFill>
                  <a:srgbClr val="FF0000"/>
                </a:solidFill>
              </a:rPr>
              <a:t>не заема никакво място </a:t>
            </a:r>
            <a:r>
              <a:rPr lang="bg-BG" sz="2000" dirty="0" smtClean="0"/>
              <a:t>на страницата </a:t>
            </a:r>
            <a:r>
              <a:rPr lang="bg-BG" sz="2000" dirty="0" smtClean="0"/>
              <a:t>(променя </a:t>
            </a:r>
            <a:r>
              <a:rPr lang="bg-BG" sz="2000" dirty="0"/>
              <a:t>външния вид на страницата ) </a:t>
            </a:r>
          </a:p>
          <a:p>
            <a:r>
              <a:rPr lang="bg-BG" sz="2000" b="1" dirty="0" smtClean="0"/>
              <a:t>Блокови и </a:t>
            </a:r>
            <a:r>
              <a:rPr lang="en-US" sz="2000" b="1" dirty="0" smtClean="0"/>
              <a:t>Inline </a:t>
            </a:r>
            <a:r>
              <a:rPr lang="bg-BG" sz="2000" b="1" dirty="0" smtClean="0"/>
              <a:t>елементи</a:t>
            </a:r>
            <a:endParaRPr lang="en-US" sz="2000" b="1" dirty="0"/>
          </a:p>
          <a:p>
            <a:r>
              <a:rPr lang="bg-BG" sz="2000" dirty="0" smtClean="0"/>
              <a:t>Блоков елемент – заема цялата налична ширина, започва с нов ред и завършва с нов ред (</a:t>
            </a:r>
            <a:r>
              <a:rPr lang="en-US" sz="2000" dirty="0" smtClean="0"/>
              <a:t>&lt;</a:t>
            </a:r>
            <a:r>
              <a:rPr lang="en-US" sz="2000" dirty="0"/>
              <a:t>h1</a:t>
            </a:r>
            <a:r>
              <a:rPr lang="en-US" sz="2000" dirty="0" smtClean="0"/>
              <a:t>&gt;</a:t>
            </a:r>
            <a:r>
              <a:rPr lang="bg-BG" sz="2000" dirty="0" smtClean="0"/>
              <a:t>, </a:t>
            </a:r>
            <a:r>
              <a:rPr lang="en-US" sz="2000" dirty="0" smtClean="0"/>
              <a:t>&lt;</a:t>
            </a:r>
            <a:r>
              <a:rPr lang="en-US" sz="2000" dirty="0"/>
              <a:t>p</a:t>
            </a:r>
            <a:r>
              <a:rPr lang="en-US" sz="2000" dirty="0" smtClean="0"/>
              <a:t>&gt;</a:t>
            </a:r>
            <a:r>
              <a:rPr lang="bg-BG" sz="2000" dirty="0" smtClean="0"/>
              <a:t>, </a:t>
            </a:r>
            <a:r>
              <a:rPr lang="en-US" sz="2000" dirty="0" smtClean="0"/>
              <a:t>&lt;</a:t>
            </a:r>
            <a:r>
              <a:rPr lang="en-US" sz="2000" dirty="0"/>
              <a:t>div</a:t>
            </a:r>
            <a:r>
              <a:rPr lang="en-US" sz="2000" dirty="0" smtClean="0"/>
              <a:t>&gt;</a:t>
            </a:r>
            <a:r>
              <a:rPr lang="bg-BG" sz="2000" dirty="0" smtClean="0"/>
              <a:t>)</a:t>
            </a:r>
            <a:endParaRPr lang="en-US" sz="2000" dirty="0"/>
          </a:p>
          <a:p>
            <a:r>
              <a:rPr lang="en-US" sz="2000" dirty="0" smtClean="0"/>
              <a:t>inline </a:t>
            </a:r>
            <a:r>
              <a:rPr lang="bg-BG" sz="2000" dirty="0" smtClean="0"/>
              <a:t>елемент – заема само необходимата ширина и няма нови редове (</a:t>
            </a:r>
            <a:r>
              <a:rPr lang="en-US" sz="2000" dirty="0" smtClean="0"/>
              <a:t>&lt;</a:t>
            </a:r>
            <a:r>
              <a:rPr lang="en-US" sz="2000" dirty="0"/>
              <a:t>span</a:t>
            </a:r>
            <a:r>
              <a:rPr lang="en-US" sz="2000" dirty="0" smtClean="0"/>
              <a:t>&gt;</a:t>
            </a:r>
            <a:r>
              <a:rPr lang="bg-BG" sz="2000" dirty="0" smtClean="0"/>
              <a:t>, </a:t>
            </a:r>
            <a:r>
              <a:rPr lang="en-US" sz="2000" dirty="0" smtClean="0"/>
              <a:t>&lt;</a:t>
            </a:r>
            <a:r>
              <a:rPr lang="en-US" sz="2000" dirty="0"/>
              <a:t>a</a:t>
            </a:r>
            <a:r>
              <a:rPr lang="en-US" sz="2000" dirty="0" smtClean="0"/>
              <a:t>&gt;</a:t>
            </a:r>
            <a:r>
              <a:rPr lang="bg-BG" sz="2000" dirty="0" smtClean="0"/>
              <a:t>)</a:t>
            </a:r>
            <a:endParaRPr lang="en-US" sz="2000" dirty="0"/>
          </a:p>
          <a:p>
            <a:r>
              <a:rPr lang="bg-BG" sz="2000" b="1" dirty="0" smtClean="0"/>
              <a:t>Промяна на </a:t>
            </a:r>
            <a:r>
              <a:rPr lang="en-US" sz="2000" b="1" dirty="0" smtClean="0"/>
              <a:t>inline </a:t>
            </a:r>
            <a:r>
              <a:rPr lang="bg-BG" sz="2000" b="1" dirty="0" smtClean="0"/>
              <a:t>елемент към блоков елемент и обратно </a:t>
            </a:r>
            <a:r>
              <a:rPr lang="bg-BG" sz="2000" dirty="0" smtClean="0"/>
              <a:t>(променя само показването, а не същността)</a:t>
            </a:r>
          </a:p>
          <a:p>
            <a:r>
              <a:rPr lang="bg-BG" sz="2000" dirty="0" smtClean="0"/>
              <a:t>От блоков в </a:t>
            </a:r>
            <a:r>
              <a:rPr lang="en-US" sz="2000" dirty="0" smtClean="0"/>
              <a:t>inline: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li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2000" dirty="0" smtClean="0">
                <a:solidFill>
                  <a:schemeClr val="tx2">
                    <a:lumMod val="75000"/>
                  </a:schemeClr>
                </a:solidFill>
              </a:rPr>
              <a:t> – </a:t>
            </a:r>
            <a:r>
              <a:rPr lang="bg-BG" sz="2000" dirty="0" smtClean="0"/>
              <a:t>списъкът ще се покаже на 1 ред</a:t>
            </a:r>
            <a:endParaRPr lang="en-US" sz="2000" dirty="0"/>
          </a:p>
          <a:p>
            <a:r>
              <a:rPr lang="bg-BG" sz="2000" dirty="0" smtClean="0"/>
              <a:t>От </a:t>
            </a:r>
            <a:r>
              <a:rPr lang="en-US" sz="2000" dirty="0" smtClean="0"/>
              <a:t>inline</a:t>
            </a:r>
            <a:r>
              <a:rPr lang="bg-BG" sz="2000" dirty="0" smtClean="0"/>
              <a:t> в блоков</a:t>
            </a:r>
            <a:r>
              <a:rPr lang="en-US" sz="2000" dirty="0" smtClean="0"/>
              <a:t>: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span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2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2000" dirty="0" smtClean="0"/>
              <a:t>– елементите ще се покажат на различни редове</a:t>
            </a:r>
            <a:endParaRPr lang="en-US" sz="2000" dirty="0"/>
          </a:p>
          <a:p>
            <a:endParaRPr lang="bg-BG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15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38794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Блокови и </a:t>
            </a:r>
            <a:r>
              <a:rPr lang="en-US" dirty="0" smtClean="0"/>
              <a:t>inline </a:t>
            </a:r>
            <a:r>
              <a:rPr lang="bg-BG" dirty="0" smtClean="0"/>
              <a:t>елементи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rmAutofit fontScale="40000" lnSpcReduction="20000"/>
          </a:bodyPr>
          <a:lstStyle/>
          <a:p>
            <a:r>
              <a:rPr lang="bg-BG" dirty="0" smtClean="0"/>
              <a:t>Ако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;}</a:t>
            </a:r>
          </a:p>
          <a:p>
            <a:pPr marL="0" indent="0">
              <a:buNone/>
            </a:pPr>
            <a:r>
              <a:rPr lang="bg-BG" dirty="0"/>
              <a:t>и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&lt;p&gt;Paragraph 1&lt;/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p&gt;Paragraph 2&lt;/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bg-BG" dirty="0" smtClean="0"/>
              <a:t>то </a:t>
            </a:r>
            <a:r>
              <a:rPr lang="bg-BG" dirty="0" smtClean="0">
                <a:sym typeface="Wingdings" pitchFamily="2" charset="2"/>
              </a:rPr>
              <a:t></a:t>
            </a:r>
            <a:endParaRPr lang="bg-BG" dirty="0" smtClean="0"/>
          </a:p>
          <a:p>
            <a:pPr marL="0" indent="0">
              <a:buNone/>
            </a:pPr>
            <a:r>
              <a:rPr lang="en-US" dirty="0" smtClean="0"/>
              <a:t>Paragraph 1</a:t>
            </a:r>
            <a:r>
              <a:rPr lang="bg-BG" dirty="0" smtClean="0"/>
              <a:t> </a:t>
            </a:r>
            <a:r>
              <a:rPr lang="en-US" dirty="0" smtClean="0"/>
              <a:t>Paragraph 2</a:t>
            </a:r>
            <a:endParaRPr lang="bg-BG" dirty="0" smtClean="0"/>
          </a:p>
          <a:p>
            <a:r>
              <a:rPr lang="bg-BG" dirty="0" smtClean="0"/>
              <a:t>Ако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display:block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bg-BG" dirty="0" smtClean="0"/>
              <a:t>и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&lt;span&gt;text 1&lt;/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span&gt; &lt;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span&gt;text 2&lt;/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span&gt;</a:t>
            </a:r>
          </a:p>
          <a:p>
            <a:pPr marL="0" indent="0">
              <a:buNone/>
            </a:pPr>
            <a:r>
              <a:rPr lang="bg-BG" dirty="0"/>
              <a:t>то </a:t>
            </a:r>
            <a:r>
              <a:rPr lang="bg-BG" dirty="0">
                <a:sym typeface="Wingdings" pitchFamily="2" charset="2"/>
              </a:rPr>
              <a:t></a:t>
            </a:r>
            <a:endParaRPr lang="bg-BG" dirty="0"/>
          </a:p>
          <a:p>
            <a:pPr marL="0" indent="0">
              <a:buNone/>
            </a:pPr>
            <a:r>
              <a:rPr lang="en-US" dirty="0" smtClean="0"/>
              <a:t>text 1 </a:t>
            </a:r>
          </a:p>
          <a:p>
            <a:pPr marL="0" indent="0">
              <a:buNone/>
            </a:pPr>
            <a:r>
              <a:rPr lang="en-US" dirty="0" smtClean="0"/>
              <a:t>text 2</a:t>
            </a:r>
            <a:endParaRPr lang="bg-BG" dirty="0" smtClean="0"/>
          </a:p>
          <a:p>
            <a:r>
              <a:rPr lang="bg-BG" dirty="0" smtClean="0"/>
              <a:t>Скриване на ред в таблица: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style&gt;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tr.collapse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{</a:t>
            </a:r>
            <a:r>
              <a:rPr lang="en-US" dirty="0" err="1">
                <a:solidFill>
                  <a:srgbClr val="C00000"/>
                </a:solidFill>
              </a:rPr>
              <a:t>visibility:collapse</a:t>
            </a:r>
            <a:r>
              <a:rPr lang="en-US" dirty="0">
                <a:solidFill>
                  <a:srgbClr val="C00000"/>
                </a:solidFill>
              </a:rPr>
              <a:t>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&lt;table border="1"&gt;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&lt;td&gt;Peter&lt;/td&gt;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&lt;td&gt;Griffin&lt;/td&gt;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class="collapse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bg-BG" dirty="0" smtClean="0"/>
              <a:t>- този ред ще се скрие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&lt;td&gt;Lois&lt;/td&gt;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&lt;td&gt;Griffin&lt;/td&gt;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</a:p>
          <a:p>
            <a:pPr marL="0" indent="0">
              <a:buNone/>
            </a:pP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16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489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 smtClean="0"/>
              <a:t>Позициониране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rmAutofit fontScale="25000" lnSpcReduction="20000"/>
          </a:bodyPr>
          <a:lstStyle/>
          <a:p>
            <a:r>
              <a:rPr lang="bg-BG" sz="7200" dirty="0" smtClean="0"/>
              <a:t>Позициониране на елемент спрямо останалите (отпред, отзад), при прекалено голямо съдържание какво да се прави</a:t>
            </a:r>
          </a:p>
          <a:p>
            <a:r>
              <a:rPr lang="bg-BG" sz="7200" dirty="0" smtClean="0"/>
              <a:t>Чрез свойствата </a:t>
            </a:r>
            <a:r>
              <a:rPr lang="en-US" sz="7200" dirty="0" smtClean="0">
                <a:solidFill>
                  <a:srgbClr val="C00000"/>
                </a:solidFill>
              </a:rPr>
              <a:t>top</a:t>
            </a:r>
            <a:r>
              <a:rPr lang="en-US" sz="7200" dirty="0"/>
              <a:t>, </a:t>
            </a:r>
            <a:r>
              <a:rPr lang="en-US" sz="7200" dirty="0">
                <a:solidFill>
                  <a:srgbClr val="C00000"/>
                </a:solidFill>
              </a:rPr>
              <a:t>bottom</a:t>
            </a:r>
            <a:r>
              <a:rPr lang="en-US" sz="7200" dirty="0"/>
              <a:t>, </a:t>
            </a:r>
            <a:r>
              <a:rPr lang="en-US" sz="7200" dirty="0">
                <a:solidFill>
                  <a:srgbClr val="C00000"/>
                </a:solidFill>
              </a:rPr>
              <a:t>left</a:t>
            </a:r>
            <a:r>
              <a:rPr lang="en-US" sz="7200" dirty="0"/>
              <a:t>, </a:t>
            </a:r>
            <a:r>
              <a:rPr lang="en-US" sz="7200" dirty="0" smtClean="0">
                <a:solidFill>
                  <a:srgbClr val="C00000"/>
                </a:solidFill>
              </a:rPr>
              <a:t>right</a:t>
            </a:r>
            <a:r>
              <a:rPr lang="en-US" sz="7200" dirty="0" smtClean="0"/>
              <a:t> </a:t>
            </a:r>
            <a:r>
              <a:rPr lang="bg-BG" sz="7200" dirty="0" smtClean="0"/>
              <a:t>(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auto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bg-BG" sz="7200" dirty="0" smtClean="0"/>
              <a:t>), които ще работят само ако първо е използвано свойството </a:t>
            </a:r>
            <a:r>
              <a:rPr lang="en-US" sz="7200" dirty="0" smtClean="0">
                <a:solidFill>
                  <a:srgbClr val="C00000"/>
                </a:solidFill>
              </a:rPr>
              <a:t>position</a:t>
            </a:r>
            <a:r>
              <a:rPr lang="en-US" sz="7200" dirty="0" smtClean="0"/>
              <a:t> </a:t>
            </a:r>
            <a:endParaRPr lang="bg-BG" sz="7200" dirty="0" smtClean="0"/>
          </a:p>
          <a:p>
            <a:r>
              <a:rPr lang="bg-BG" sz="7200" b="1" dirty="0" smtClean="0"/>
              <a:t>Статично позициониране </a:t>
            </a:r>
            <a:r>
              <a:rPr lang="bg-BG" sz="7200" dirty="0" smtClean="0"/>
              <a:t>(по подразбиране)</a:t>
            </a:r>
            <a:endParaRPr lang="en-US" sz="7200" dirty="0"/>
          </a:p>
          <a:p>
            <a:r>
              <a:rPr lang="bg-BG" sz="7200" dirty="0"/>
              <a:t>Статино позиционираните </a:t>
            </a:r>
            <a:r>
              <a:rPr lang="bg-BG" sz="7200" dirty="0" smtClean="0"/>
              <a:t>елементи се  позиционират спрямо нормалния поток на страницата</a:t>
            </a:r>
          </a:p>
          <a:p>
            <a:r>
              <a:rPr lang="bg-BG" sz="7200" dirty="0" smtClean="0"/>
              <a:t>Не се влияят от свойствата </a:t>
            </a:r>
            <a:r>
              <a:rPr lang="en-US" sz="7200" dirty="0" smtClean="0"/>
              <a:t>top</a:t>
            </a:r>
            <a:r>
              <a:rPr lang="en-US" sz="7200" dirty="0"/>
              <a:t>, bottom, </a:t>
            </a:r>
            <a:r>
              <a:rPr lang="en-US" sz="7200" dirty="0" smtClean="0"/>
              <a:t>left </a:t>
            </a:r>
            <a:r>
              <a:rPr lang="bg-BG" sz="7200" dirty="0" smtClean="0"/>
              <a:t>и </a:t>
            </a:r>
            <a:r>
              <a:rPr lang="en-US" sz="7200" dirty="0" smtClean="0"/>
              <a:t>right</a:t>
            </a:r>
            <a:endParaRPr lang="en-US" sz="7200" dirty="0"/>
          </a:p>
          <a:p>
            <a:r>
              <a:rPr lang="bg-BG" sz="7200" b="1" dirty="0" smtClean="0"/>
              <a:t>Фиксирано позициониране</a:t>
            </a:r>
            <a:endParaRPr lang="en-US" sz="7200" b="1" dirty="0"/>
          </a:p>
          <a:p>
            <a:r>
              <a:rPr lang="bg-BG" sz="7200" dirty="0" smtClean="0"/>
              <a:t>Елементите се позиционират относително спрямо прозореца на браузъра </a:t>
            </a:r>
          </a:p>
          <a:p>
            <a:r>
              <a:rPr lang="bg-BG" sz="7200" dirty="0" smtClean="0"/>
              <a:t>Не мърдат дори при скрулиране </a:t>
            </a:r>
          </a:p>
          <a:p>
            <a:r>
              <a:rPr lang="bg-BG" sz="7200" dirty="0" smtClean="0"/>
              <a:t>Могат да препокриват останалите елементи</a:t>
            </a:r>
          </a:p>
          <a:p>
            <a:r>
              <a:rPr lang="bg-BG" sz="7200" dirty="0" smtClean="0"/>
              <a:t>Не са част от нормалния поток на страницата</a:t>
            </a:r>
          </a:p>
          <a:p>
            <a:pPr marL="0" indent="0">
              <a:buNone/>
            </a:pP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p.pos_fixed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position:fixed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top:30px;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right:5px;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17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06657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 smtClean="0"/>
              <a:t>Позициониране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686800" cy="6093296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 smtClean="0"/>
              <a:t>Относително позициониране</a:t>
            </a:r>
            <a:endParaRPr lang="en-US" sz="7200" b="1" dirty="0"/>
          </a:p>
          <a:p>
            <a:r>
              <a:rPr lang="bg-BG" sz="7200" dirty="0" smtClean="0"/>
              <a:t>Елемента се позиционира относително спрямо нормалната си позиция </a:t>
            </a:r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h2.pos_left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position:relative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left:-20px;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h2.pos_right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position:relative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left:20px;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 smtClean="0"/>
              <a:t>Съдържанието на елементите може да се мести и препокрива други елементи, но запазеното място за елемента остава запазено в нормалния поток</a:t>
            </a:r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h2.pos_top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position:relative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top:-50px;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 smtClean="0"/>
              <a:t>Използват се често за контейнерни блокове за абсолютно позиционирани елементи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510" t="20391" r="2232" b="61592"/>
          <a:stretch/>
        </p:blipFill>
        <p:spPr bwMode="auto">
          <a:xfrm>
            <a:off x="3203847" y="1484784"/>
            <a:ext cx="5680057" cy="1999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18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3224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78098"/>
          </a:xfrm>
        </p:spPr>
        <p:txBody>
          <a:bodyPr/>
          <a:lstStyle/>
          <a:p>
            <a:r>
              <a:rPr lang="bg-BG" dirty="0" smtClean="0"/>
              <a:t>Позициониране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 smtClean="0"/>
              <a:t>Абсолютно позициониране</a:t>
            </a:r>
            <a:endParaRPr lang="en-US" sz="7200" b="1" dirty="0"/>
          </a:p>
          <a:p>
            <a:r>
              <a:rPr lang="bg-BG" sz="7200" dirty="0" smtClean="0"/>
              <a:t>Елементите се позиционират относително спрямо първия елемент предшественик, който има позиция различна от статична (ако няма такъв, то се използва </a:t>
            </a:r>
            <a:r>
              <a:rPr lang="en-US" sz="7200" dirty="0"/>
              <a:t>&lt;html</a:t>
            </a:r>
            <a:r>
              <a:rPr lang="en-US" sz="7200" dirty="0" smtClean="0"/>
              <a:t>&gt;</a:t>
            </a:r>
            <a:r>
              <a:rPr lang="bg-BG" sz="7200" dirty="0" smtClean="0"/>
              <a:t>)</a:t>
            </a:r>
            <a:endParaRPr lang="en-US" sz="7200" dirty="0"/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h2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position:absolute</a:t>
            </a:r>
            <a:r>
              <a:rPr lang="en-US" sz="7200" dirty="0">
                <a:solidFill>
                  <a:srgbClr val="C00000"/>
                </a:solidFill>
              </a:rPr>
              <a:t>;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left:100px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bg-BG" sz="7200" dirty="0" smtClean="0"/>
              <a:t>- от началото на страницата</a:t>
            </a:r>
            <a:r>
              <a:rPr lang="en-US" sz="7200" dirty="0"/>
              <a:t/>
            </a:r>
            <a:br>
              <a:rPr lang="en-US" sz="7200" dirty="0"/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top:150px;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 smtClean="0"/>
              <a:t>Елементите не се намират в нормалния поток на страницата</a:t>
            </a:r>
          </a:p>
          <a:p>
            <a:r>
              <a:rPr lang="bg-BG" sz="7200" dirty="0" smtClean="0"/>
              <a:t>Могат да препокриват останалите елементи</a:t>
            </a:r>
            <a:endParaRPr lang="en-US" sz="7200" dirty="0"/>
          </a:p>
          <a:p>
            <a:r>
              <a:rPr lang="bg-BG" sz="7200" b="1" dirty="0" smtClean="0"/>
              <a:t>Препокрити елементи</a:t>
            </a:r>
            <a:endParaRPr lang="en-US" sz="7200" b="1" dirty="0"/>
          </a:p>
          <a:p>
            <a:r>
              <a:rPr lang="bg-BG" sz="7200" dirty="0" smtClean="0"/>
              <a:t>Свойството </a:t>
            </a:r>
            <a:r>
              <a:rPr lang="en-US" sz="7200" dirty="0" smtClean="0">
                <a:solidFill>
                  <a:srgbClr val="C00000"/>
                </a:solidFill>
              </a:rPr>
              <a:t>z-index </a:t>
            </a:r>
            <a:r>
              <a:rPr lang="bg-BG" sz="7200" dirty="0" smtClean="0"/>
              <a:t>определя реда на препокриване</a:t>
            </a:r>
          </a:p>
          <a:p>
            <a:r>
              <a:rPr lang="bg-BG" sz="7200" dirty="0" smtClean="0"/>
              <a:t>Редът може да бъде &gt;0 или &lt;0</a:t>
            </a:r>
            <a:endParaRPr lang="en-US" sz="7200" dirty="0"/>
          </a:p>
          <a:p>
            <a:r>
              <a:rPr lang="en-US" sz="7200" dirty="0" err="1" smtClean="0"/>
              <a:t>img</a:t>
            </a:r>
            <a:r>
              <a:rPr lang="en-US" sz="7200" dirty="0"/>
              <a:t/>
            </a:r>
            <a:br>
              <a:rPr lang="en-US" sz="7200" dirty="0"/>
            </a:br>
            <a:r>
              <a:rPr lang="en-US" sz="7200" dirty="0"/>
              <a:t>{</a:t>
            </a:r>
            <a:br>
              <a:rPr lang="en-US" sz="7200" dirty="0"/>
            </a:br>
            <a:r>
              <a:rPr lang="en-US" sz="7200" dirty="0" err="1"/>
              <a:t>position:absolute</a:t>
            </a:r>
            <a:r>
              <a:rPr lang="en-US" sz="7200" dirty="0"/>
              <a:t>;</a:t>
            </a:r>
            <a:br>
              <a:rPr lang="en-US" sz="7200" dirty="0"/>
            </a:br>
            <a:r>
              <a:rPr lang="en-US" sz="7200" dirty="0"/>
              <a:t>left:0px;</a:t>
            </a:r>
            <a:br>
              <a:rPr lang="en-US" sz="7200" dirty="0"/>
            </a:br>
            <a:r>
              <a:rPr lang="en-US" sz="7200" dirty="0"/>
              <a:t>top:0px;</a:t>
            </a:r>
            <a:br>
              <a:rPr lang="en-US" sz="7200" dirty="0"/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z-index:-1;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/>
              <a:t>}</a:t>
            </a:r>
          </a:p>
          <a:p>
            <a:r>
              <a:rPr lang="bg-BG" sz="7200" dirty="0" smtClean="0"/>
              <a:t>По-голямото число определя по предна позиция</a:t>
            </a:r>
          </a:p>
          <a:p>
            <a:r>
              <a:rPr lang="bg-BG" sz="7200" dirty="0" smtClean="0"/>
              <a:t>Ако има препокриване без да се използва </a:t>
            </a:r>
            <a:r>
              <a:rPr lang="en-US" sz="7200" dirty="0" smtClean="0"/>
              <a:t>z-index</a:t>
            </a:r>
            <a:r>
              <a:rPr lang="bg-BG" sz="7200" dirty="0" smtClean="0"/>
              <a:t>, то последния елемент в кода се показва най-отгоре</a:t>
            </a:r>
          </a:p>
        </p:txBody>
      </p:sp>
    </p:spTree>
    <p:extLst>
      <p:ext uri="{BB962C8B-B14F-4D97-AF65-F5344CB8AC3E}">
        <p14:creationId xmlns="" xmlns:p14="http://schemas.microsoft.com/office/powerpoint/2010/main" val="74387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CSS </a:t>
            </a:r>
            <a:r>
              <a:rPr lang="en-US" b="1" dirty="0"/>
              <a:t>Box </a:t>
            </a:r>
            <a:r>
              <a:rPr lang="en-US" b="1" dirty="0" smtClean="0"/>
              <a:t>Model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>
            <a:normAutofit fontScale="32500" lnSpcReduction="20000"/>
          </a:bodyPr>
          <a:lstStyle/>
          <a:p>
            <a:r>
              <a:rPr lang="bg-BG" sz="5500" dirty="0" smtClean="0"/>
              <a:t>Всички </a:t>
            </a:r>
            <a:r>
              <a:rPr lang="en-US" sz="5500" dirty="0" smtClean="0"/>
              <a:t>HTML </a:t>
            </a:r>
            <a:r>
              <a:rPr lang="bg-BG" sz="5500" dirty="0" smtClean="0"/>
              <a:t>елементи могат да се считат като кутии</a:t>
            </a:r>
          </a:p>
          <a:p>
            <a:r>
              <a:rPr lang="en-US" sz="5500" dirty="0" smtClean="0"/>
              <a:t>CSS </a:t>
            </a:r>
            <a:r>
              <a:rPr lang="en-US" sz="5500" dirty="0"/>
              <a:t>box model </a:t>
            </a:r>
            <a:r>
              <a:rPr lang="bg-BG" sz="5500" dirty="0" smtClean="0"/>
              <a:t>е  кутия, която обгръща </a:t>
            </a:r>
            <a:r>
              <a:rPr lang="en-US" sz="5500" dirty="0" smtClean="0"/>
              <a:t>HTML </a:t>
            </a:r>
            <a:r>
              <a:rPr lang="bg-BG" sz="5500" dirty="0" smtClean="0"/>
              <a:t>елементите и се състои от</a:t>
            </a:r>
            <a:r>
              <a:rPr lang="en-US" sz="5500" dirty="0" smtClean="0"/>
              <a:t>: </a:t>
            </a:r>
            <a:r>
              <a:rPr lang="en-US" sz="5500" dirty="0"/>
              <a:t>margins, borders, </a:t>
            </a:r>
            <a:r>
              <a:rPr lang="en-US" sz="5500" dirty="0" smtClean="0"/>
              <a:t>padding</a:t>
            </a:r>
            <a:r>
              <a:rPr lang="bg-BG" sz="5500" dirty="0" smtClean="0"/>
              <a:t> и действителното съдържание</a:t>
            </a:r>
            <a:endParaRPr lang="en-US" sz="5500" dirty="0"/>
          </a:p>
          <a:p>
            <a:r>
              <a:rPr lang="en-US" sz="5500" dirty="0" smtClean="0"/>
              <a:t>Box model </a:t>
            </a:r>
            <a:r>
              <a:rPr lang="bg-BG" sz="5500" dirty="0" smtClean="0"/>
              <a:t>позволява  да поствим рамка около елементите и разстояние между елементите</a:t>
            </a:r>
          </a:p>
          <a:p>
            <a:r>
              <a:rPr lang="en-US" sz="5500" b="1" dirty="0" smtClean="0"/>
              <a:t>Margin</a:t>
            </a:r>
            <a:r>
              <a:rPr lang="en-US" sz="5500" dirty="0" smtClean="0"/>
              <a:t> – </a:t>
            </a:r>
            <a:r>
              <a:rPr lang="bg-BG" sz="5500" dirty="0" smtClean="0"/>
              <a:t>празно пространство около рамката, което е прозрачно </a:t>
            </a:r>
            <a:r>
              <a:rPr lang="en-US" sz="5500" dirty="0" smtClean="0"/>
              <a:t> </a:t>
            </a:r>
            <a:endParaRPr lang="bg-BG" sz="5500" dirty="0" smtClean="0"/>
          </a:p>
          <a:p>
            <a:r>
              <a:rPr lang="en-US" sz="5500" b="1" dirty="0" smtClean="0"/>
              <a:t>Border</a:t>
            </a:r>
            <a:r>
              <a:rPr lang="en-US" sz="5500" dirty="0" smtClean="0"/>
              <a:t> – </a:t>
            </a:r>
            <a:r>
              <a:rPr lang="bg-BG" sz="5500" dirty="0" smtClean="0"/>
              <a:t>рамка около </a:t>
            </a:r>
            <a:r>
              <a:rPr lang="en-US" sz="5500" dirty="0" smtClean="0"/>
              <a:t>padding</a:t>
            </a:r>
            <a:r>
              <a:rPr lang="bg-BG" sz="5500" dirty="0" smtClean="0"/>
              <a:t> и съдържанието </a:t>
            </a:r>
          </a:p>
          <a:p>
            <a:r>
              <a:rPr lang="en-US" sz="5500" b="1" dirty="0" smtClean="0"/>
              <a:t>Padding</a:t>
            </a:r>
            <a:r>
              <a:rPr lang="en-US" sz="5500" dirty="0" smtClean="0"/>
              <a:t> – </a:t>
            </a:r>
            <a:r>
              <a:rPr lang="bg-BG" sz="5500" dirty="0" smtClean="0"/>
              <a:t>празно пространство около съдържанието</a:t>
            </a:r>
          </a:p>
          <a:p>
            <a:r>
              <a:rPr lang="en-US" sz="5500" b="1" dirty="0" smtClean="0"/>
              <a:t>Content</a:t>
            </a:r>
            <a:r>
              <a:rPr lang="en-US" sz="5500" dirty="0" smtClean="0"/>
              <a:t> – </a:t>
            </a:r>
            <a:r>
              <a:rPr lang="bg-BG" sz="5500" dirty="0" smtClean="0"/>
              <a:t>текст и изображения </a:t>
            </a:r>
            <a:endParaRPr lang="en-US" sz="5500" dirty="0"/>
          </a:p>
          <a:p>
            <a:endParaRPr lang="bg-BG" sz="5500" b="1" dirty="0" smtClean="0"/>
          </a:p>
          <a:p>
            <a:endParaRPr lang="bg-BG" sz="5500" b="1" dirty="0"/>
          </a:p>
          <a:p>
            <a:r>
              <a:rPr lang="bg-BG" sz="5500" b="1" dirty="0" smtClean="0"/>
              <a:t>Ширина и височина на елементите</a:t>
            </a:r>
            <a:endParaRPr lang="en-US" sz="5500" b="1" dirty="0"/>
          </a:p>
          <a:p>
            <a:r>
              <a:rPr lang="bg-BG" sz="5500" dirty="0" smtClean="0"/>
              <a:t>Когато се указва ширина и височина чрез свойствата </a:t>
            </a:r>
            <a:r>
              <a:rPr lang="en-US" sz="5500" dirty="0" smtClean="0"/>
              <a:t>width </a:t>
            </a:r>
            <a:r>
              <a:rPr lang="bg-BG" sz="5500" dirty="0" smtClean="0"/>
              <a:t>и</a:t>
            </a:r>
            <a:r>
              <a:rPr lang="en-US" sz="5500" dirty="0" smtClean="0"/>
              <a:t> </a:t>
            </a:r>
            <a:r>
              <a:rPr lang="en-US" sz="5500" dirty="0"/>
              <a:t>height </a:t>
            </a:r>
            <a:r>
              <a:rPr lang="bg-BG" sz="5500" dirty="0" smtClean="0"/>
              <a:t>с </a:t>
            </a:r>
            <a:r>
              <a:rPr lang="en-US" sz="5500" dirty="0" smtClean="0"/>
              <a:t>CSS</a:t>
            </a:r>
            <a:r>
              <a:rPr lang="en-US" sz="5500" dirty="0"/>
              <a:t>, </a:t>
            </a:r>
            <a:r>
              <a:rPr lang="bg-BG" sz="5500" dirty="0" smtClean="0"/>
              <a:t>то се указват размерите на областта със съдържанието. За да се изчисли пълния размер на елемента трябва да се добавят размерите на </a:t>
            </a:r>
            <a:r>
              <a:rPr lang="en-US" sz="5500" dirty="0"/>
              <a:t> padding, borders </a:t>
            </a:r>
            <a:r>
              <a:rPr lang="bg-BG" sz="5500" dirty="0" smtClean="0"/>
              <a:t>и </a:t>
            </a:r>
            <a:r>
              <a:rPr lang="en-US" sz="5500" dirty="0" smtClean="0"/>
              <a:t>margins</a:t>
            </a:r>
            <a:r>
              <a:rPr lang="en-US" sz="5500" dirty="0"/>
              <a:t>.</a:t>
            </a:r>
          </a:p>
          <a:p>
            <a:r>
              <a:rPr lang="bg-BG" sz="5500" dirty="0" smtClean="0"/>
              <a:t>Общата ширина на елемента е </a:t>
            </a:r>
            <a:r>
              <a:rPr lang="en-US" sz="5500" dirty="0" smtClean="0"/>
              <a:t>300px</a:t>
            </a:r>
            <a:r>
              <a:rPr lang="en-US" sz="5500" dirty="0"/>
              <a:t>:</a:t>
            </a:r>
          </a:p>
          <a:p>
            <a:pPr marL="0" indent="0">
              <a:buNone/>
            </a:pP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width:250px;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padding:10px;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border:5px solid gray;</a:t>
            </a:r>
            <a:br>
              <a:rPr lang="en-US" sz="55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5500" dirty="0">
                <a:solidFill>
                  <a:schemeClr val="tx2">
                    <a:lumMod val="75000"/>
                  </a:schemeClr>
                </a:solidFill>
              </a:rPr>
              <a:t>margin:10px; </a:t>
            </a:r>
          </a:p>
          <a:p>
            <a:r>
              <a:rPr lang="en-US" sz="5500" dirty="0" smtClean="0"/>
              <a:t>Total </a:t>
            </a:r>
            <a:r>
              <a:rPr lang="en-US" sz="5500" dirty="0"/>
              <a:t>element width = width + left padding + right padding + left border + right border + left margin + right margin</a:t>
            </a:r>
          </a:p>
          <a:p>
            <a:r>
              <a:rPr lang="en-US" sz="5500" dirty="0" smtClean="0"/>
              <a:t>Total </a:t>
            </a:r>
            <a:r>
              <a:rPr lang="en-US" sz="5500" dirty="0"/>
              <a:t>element height = height + top padding + bottom padding + top border + bottom border + top margin + bottom margin</a:t>
            </a:r>
          </a:p>
          <a:p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20894" t="20950" r="35976" b="49022"/>
          <a:stretch/>
        </p:blipFill>
        <p:spPr bwMode="auto">
          <a:xfrm>
            <a:off x="6372200" y="2276872"/>
            <a:ext cx="2485390" cy="1384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2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51055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t="4959" r="13056" b="33883"/>
          <a:stretch/>
        </p:blipFill>
        <p:spPr bwMode="auto">
          <a:xfrm>
            <a:off x="19366" y="0"/>
            <a:ext cx="7576970" cy="4365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/>
          <a:srcRect t="5578" r="12890" b="33471"/>
          <a:stretch/>
        </p:blipFill>
        <p:spPr bwMode="auto">
          <a:xfrm>
            <a:off x="-807715" y="3284985"/>
            <a:ext cx="6891883" cy="41764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 cstate="print"/>
          <a:srcRect t="5371" r="12725" b="33472"/>
          <a:stretch/>
        </p:blipFill>
        <p:spPr bwMode="auto">
          <a:xfrm>
            <a:off x="4114800" y="2132856"/>
            <a:ext cx="6865912" cy="4104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104346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778098"/>
          </a:xfrm>
        </p:spPr>
        <p:txBody>
          <a:bodyPr/>
          <a:lstStyle/>
          <a:p>
            <a:r>
              <a:rPr lang="bg-BG" dirty="0" smtClean="0"/>
              <a:t>Позициониране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686800" cy="6453336"/>
          </a:xfrm>
        </p:spPr>
        <p:txBody>
          <a:bodyPr>
            <a:normAutofit fontScale="25000" lnSpcReduction="20000"/>
          </a:bodyPr>
          <a:lstStyle/>
          <a:p>
            <a:r>
              <a:rPr lang="bg-BG" sz="7200" dirty="0" smtClean="0"/>
              <a:t>Определя се областта, в която ще се изреже и покаже елемента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position:absolute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clip:rect</a:t>
            </a:r>
            <a:r>
              <a:rPr lang="en-US" sz="6800" dirty="0">
                <a:solidFill>
                  <a:srgbClr val="C00000"/>
                </a:solidFill>
              </a:rPr>
              <a:t>(0px,60px,200px,0px);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dirty="0" smtClean="0"/>
              <a:t>При по големи елементи показване на скрол бар</a:t>
            </a:r>
          </a:p>
          <a:p>
            <a:pPr marL="0" indent="0">
              <a:buNone/>
            </a:pPr>
            <a:r>
              <a:rPr lang="en-US" sz="6800" dirty="0" err="1">
                <a:solidFill>
                  <a:schemeClr val="tx2">
                    <a:lumMod val="75000"/>
                  </a:schemeClr>
                </a:solidFill>
              </a:rPr>
              <a:t>div.scroll</a:t>
            </a:r>
            <a:endParaRPr lang="en-US" sz="6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6800" dirty="0" smtClean="0">
                <a:solidFill>
                  <a:schemeClr val="tx2">
                    <a:lumMod val="75000"/>
                  </a:schemeClr>
                </a:solidFill>
              </a:rPr>
              <a:t>width:100px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height:100px;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overflow:scroll</a:t>
            </a:r>
            <a:r>
              <a:rPr lang="en-US" sz="6800" dirty="0" smtClean="0">
                <a:solidFill>
                  <a:srgbClr val="C00000"/>
                </a:solidFill>
              </a:rPr>
              <a:t>;</a:t>
            </a:r>
            <a:r>
              <a:rPr lang="bg-BG" sz="6800" dirty="0" smtClean="0"/>
              <a:t> - показване на скрол бар</a:t>
            </a:r>
            <a:endParaRPr lang="en-US" sz="6800" dirty="0"/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6800" dirty="0" err="1" smtClean="0">
                <a:solidFill>
                  <a:schemeClr val="tx2">
                    <a:lumMod val="75000"/>
                  </a:schemeClr>
                </a:solidFill>
              </a:rPr>
              <a:t>div.hidden</a:t>
            </a:r>
            <a:r>
              <a:rPr lang="en-US" sz="6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sz="68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6800" dirty="0" smtClean="0">
                <a:solidFill>
                  <a:schemeClr val="tx2">
                    <a:lumMod val="75000"/>
                  </a:schemeClr>
                </a:solidFill>
              </a:rPr>
              <a:t>width:100px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height:100px;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overflow:hidden</a:t>
            </a:r>
            <a:r>
              <a:rPr lang="en-US" sz="6800" dirty="0" smtClean="0">
                <a:solidFill>
                  <a:srgbClr val="C00000"/>
                </a:solidFill>
              </a:rPr>
              <a:t>;</a:t>
            </a:r>
            <a:r>
              <a:rPr lang="bg-BG" sz="6800" dirty="0"/>
              <a:t> - </a:t>
            </a:r>
            <a:r>
              <a:rPr lang="bg-BG" sz="6800" dirty="0" smtClean="0"/>
              <a:t>скриване на </a:t>
            </a:r>
            <a:r>
              <a:rPr lang="bg-BG" sz="6800" dirty="0"/>
              <a:t>скрол бар</a:t>
            </a:r>
            <a:endParaRPr lang="en-US" sz="6800" dirty="0"/>
          </a:p>
          <a:p>
            <a:pPr marL="0" indent="0">
              <a:buNone/>
            </a:pPr>
            <a:r>
              <a:rPr lang="en-US" sz="6800" dirty="0" smtClean="0">
                <a:solidFill>
                  <a:schemeClr val="tx2">
                    <a:lumMod val="75000"/>
                  </a:schemeClr>
                </a:solidFill>
              </a:rPr>
              <a:t>} </a:t>
            </a:r>
            <a:endParaRPr lang="bg-BG" sz="6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div </a:t>
            </a:r>
          </a:p>
          <a:p>
            <a:pPr marL="0" indent="0">
              <a:buNone/>
            </a:pPr>
            <a:r>
              <a:rPr lang="en-US" sz="6800" dirty="0" smtClean="0">
                <a:solidFill>
                  <a:schemeClr val="tx2">
                    <a:lumMod val="75000"/>
                  </a:schemeClr>
                </a:solidFill>
              </a:rPr>
              <a:t>{background-color</a:t>
            </a: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:#00FFFF;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width:150px;</a:t>
            </a:r>
          </a:p>
          <a:p>
            <a:pPr marL="0" indent="0">
              <a:buNone/>
            </a:pPr>
            <a:r>
              <a:rPr lang="en-US" sz="6800" dirty="0">
                <a:solidFill>
                  <a:schemeClr val="tx2">
                    <a:lumMod val="75000"/>
                  </a:schemeClr>
                </a:solidFill>
              </a:rPr>
              <a:t>height:150px;</a:t>
            </a:r>
          </a:p>
          <a:p>
            <a:pPr marL="0" indent="0">
              <a:buNone/>
            </a:pPr>
            <a:r>
              <a:rPr lang="en-US" sz="6800" dirty="0" err="1">
                <a:solidFill>
                  <a:srgbClr val="C00000"/>
                </a:solidFill>
              </a:rPr>
              <a:t>overflow:auto</a:t>
            </a:r>
            <a:r>
              <a:rPr lang="en-US" sz="6800" dirty="0" smtClean="0">
                <a:solidFill>
                  <a:srgbClr val="C00000"/>
                </a:solidFill>
              </a:rPr>
              <a:t>;</a:t>
            </a:r>
            <a:r>
              <a:rPr lang="bg-BG" sz="6800" dirty="0">
                <a:solidFill>
                  <a:srgbClr val="C00000"/>
                </a:solidFill>
              </a:rPr>
              <a:t> </a:t>
            </a:r>
            <a:r>
              <a:rPr lang="bg-BG" sz="6800" dirty="0"/>
              <a:t>- показване </a:t>
            </a:r>
            <a:r>
              <a:rPr lang="bg-BG" sz="6800" dirty="0" smtClean="0"/>
              <a:t>автоматично на </a:t>
            </a:r>
            <a:r>
              <a:rPr lang="bg-BG" sz="6800" dirty="0"/>
              <a:t>скрол </a:t>
            </a:r>
            <a:r>
              <a:rPr lang="bg-BG" sz="6800" dirty="0" smtClean="0"/>
              <a:t>бар при нужда </a:t>
            </a:r>
            <a:endParaRPr lang="en-US" sz="6800" dirty="0"/>
          </a:p>
          <a:p>
            <a:pPr marL="0" indent="0">
              <a:buNone/>
            </a:pPr>
            <a:r>
              <a:rPr lang="en-US" sz="6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68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398" t="19553" r="42904" b="65642"/>
          <a:stretch/>
        </p:blipFill>
        <p:spPr bwMode="auto">
          <a:xfrm>
            <a:off x="7308304" y="764704"/>
            <a:ext cx="740212" cy="1277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377762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Смяна на курсора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47500" lnSpcReduction="20000"/>
          </a:bodyPr>
          <a:lstStyle/>
          <a:p>
            <a:r>
              <a:rPr lang="bg-BG" sz="3800" dirty="0" smtClean="0"/>
              <a:t>Смяна на изображението на курсора</a:t>
            </a:r>
          </a:p>
          <a:p>
            <a:pPr marL="0" indent="0">
              <a:buNone/>
            </a:pPr>
            <a:r>
              <a:rPr lang="en-US" sz="38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p&gt;Mouse over the words to change the cursor.&lt;/p&gt;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cursor:auto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"&gt;auto&lt;/span&gt;&lt;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cursor:crosshair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"&gt;crosshair&lt;/span&gt;&lt;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cursor:default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"&gt;default&lt;/span&gt;&lt;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cursor:e-resize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"&gt;e-resize&lt;/span&gt;&lt;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cursor:help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"&gt;help&lt;/span&gt;&lt;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cursor:move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"&gt;move&lt;/span&gt;&lt;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cursor:n-resize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"&gt;n-resize&lt;/span&gt;&lt;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cursor:ne-resize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"&gt;ne-resize&lt;/span&gt;&lt;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cursor:nw-resize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nw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cursor:pointer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"&gt;pointer&lt;/span&gt;&lt;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cursor:progress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"&gt;progress&lt;/span&gt;&lt;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cursor:s-resize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"&gt;s-resize&lt;/span&gt;&lt;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cursor:se-resize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"&gt;se-resize&lt;/span&gt;&lt;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cursor:sw-resize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sw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cursor:text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"&gt;text&lt;/span&gt;&lt;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cursor:w-resize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"&gt;w-resize&lt;/span&gt;&lt;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&lt;span style="</a:t>
            </a:r>
            <a:r>
              <a:rPr lang="en-US" sz="3800" dirty="0" err="1">
                <a:solidFill>
                  <a:srgbClr val="C00000"/>
                </a:solidFill>
              </a:rPr>
              <a:t>cursor:wait</a:t>
            </a:r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"&gt;wait&lt;/span&gt;&lt;</a:t>
            </a:r>
            <a:r>
              <a:rPr lang="en-US" sz="38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38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sz="38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="" xmlns:p14="http://schemas.microsoft.com/office/powerpoint/2010/main" val="3524059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rmAutofit fontScale="25000" lnSpcReduction="20000"/>
          </a:bodyPr>
          <a:lstStyle/>
          <a:p>
            <a:r>
              <a:rPr lang="bg-BG" sz="7200" dirty="0" smtClean="0"/>
              <a:t>Елемент може да бъде избутан на ляво или на дясно, позволяващ на другите елементи около него да го обгърнат</a:t>
            </a:r>
          </a:p>
          <a:p>
            <a:r>
              <a:rPr lang="bg-BG" sz="7200" dirty="0" smtClean="0"/>
              <a:t>Изпозва се за изображения или разположение на елементите</a:t>
            </a:r>
          </a:p>
          <a:p>
            <a:r>
              <a:rPr lang="bg-BG" sz="7200" dirty="0" smtClean="0"/>
              <a:t>Елементите плуват само хоризонтално </a:t>
            </a:r>
            <a:r>
              <a:rPr lang="bg-BG" sz="7200" dirty="0" smtClean="0">
                <a:sym typeface="Wingdings" pitchFamily="2" charset="2"/>
              </a:rPr>
              <a:t> те се преместват максимално на ляво или дясно в съдържащия ги елемент</a:t>
            </a:r>
            <a:endParaRPr lang="bg-BG" sz="7200" dirty="0" smtClean="0"/>
          </a:p>
          <a:p>
            <a:r>
              <a:rPr lang="bg-BG" sz="7200" dirty="0" smtClean="0"/>
              <a:t>Елемента след плуващия елемент ще се движи около него</a:t>
            </a:r>
          </a:p>
          <a:p>
            <a:r>
              <a:rPr lang="bg-BG" sz="7200" dirty="0" smtClean="0"/>
              <a:t>Елемента преди движещия се елемент няма да бъде засегнат </a:t>
            </a:r>
            <a:endParaRPr lang="en-US" sz="7200" dirty="0"/>
          </a:p>
          <a:p>
            <a:r>
              <a:rPr lang="bg-BG" sz="7200" dirty="0" smtClean="0"/>
              <a:t>Ако изображението е плуващо на дясно, следващия го текст ще го облее от ляво:</a:t>
            </a:r>
          </a:p>
          <a:p>
            <a:pPr marL="0" indent="0">
              <a:buNone/>
            </a:pP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rgbClr val="C00000"/>
                </a:solidFill>
              </a:rPr>
              <a:t>float:right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7200" b="1" dirty="0" smtClean="0"/>
              <a:t>Няколко плуващи съседни елементи</a:t>
            </a:r>
            <a:endParaRPr lang="en-US" sz="7200" b="1" dirty="0"/>
          </a:p>
          <a:p>
            <a:r>
              <a:rPr lang="bg-BG" sz="7200" dirty="0" smtClean="0"/>
              <a:t>Ако се разположат няколко плуващи елементи един след друг, те ще плуват един след друг </a:t>
            </a:r>
          </a:p>
          <a:p>
            <a:r>
              <a:rPr lang="bg-BG" sz="7200" dirty="0" smtClean="0"/>
              <a:t>Галерия от изображения (при промяна на размера на страницата се преподреждат пак едно след друго):</a:t>
            </a:r>
          </a:p>
          <a:p>
            <a:pPr marL="0" indent="0">
              <a:buNone/>
            </a:pPr>
            <a:r>
              <a:rPr lang="en-US" sz="7200" dirty="0" smtClean="0"/>
              <a:t>.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thumbnail 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float:left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width:110px;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height:90px;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margin:5px;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7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 class="thumbnail" </a:t>
            </a: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="klematis_small.jpg" width="107" height="90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"&gt;</a:t>
            </a:r>
            <a:r>
              <a:rPr lang="bg-BG" sz="7200" dirty="0" smtClean="0">
                <a:solidFill>
                  <a:schemeClr val="tx2">
                    <a:lumMod val="75000"/>
                  </a:schemeClr>
                </a:solidFill>
              </a:rPr>
              <a:t> ...</a:t>
            </a: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398" t="20810" r="1115" b="59079"/>
          <a:stretch/>
        </p:blipFill>
        <p:spPr bwMode="auto">
          <a:xfrm>
            <a:off x="5364088" y="2564904"/>
            <a:ext cx="3312368" cy="12344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132573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Autofit/>
          </a:bodyPr>
          <a:lstStyle/>
          <a:p>
            <a:r>
              <a:rPr lang="bg-BG" sz="1800" dirty="0" smtClean="0"/>
              <a:t>Елементите след плуващия елемент ще го облеят наоколо. За да се избегне това се използва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clear</a:t>
            </a:r>
            <a:r>
              <a:rPr lang="bg-BG" sz="1800" dirty="0" smtClean="0"/>
              <a:t> (</a:t>
            </a:r>
            <a:r>
              <a:rPr lang="en-US" sz="1800" dirty="0" smtClean="0"/>
              <a:t>left, right, both, none, inherit</a:t>
            </a:r>
            <a:r>
              <a:rPr lang="bg-BG" sz="1800" dirty="0" smtClean="0"/>
              <a:t>)– определя от коя страна на елемента да няма плуващи елементи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text_line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rgbClr val="C00000"/>
                </a:solidFill>
              </a:rPr>
              <a:t>clear:both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bg-BG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bg-BG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44470" t="23743" r="23015" b="23882"/>
          <a:stretch/>
        </p:blipFill>
        <p:spPr bwMode="auto">
          <a:xfrm>
            <a:off x="4355976" y="1043126"/>
            <a:ext cx="2377306" cy="31059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 cstate="print"/>
          <a:srcRect l="44248" t="24023" r="23461" b="33939"/>
          <a:stretch/>
        </p:blipFill>
        <p:spPr bwMode="auto">
          <a:xfrm>
            <a:off x="6732240" y="1082034"/>
            <a:ext cx="2407406" cy="2562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1635215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Плуващо изображение в дясно с заглавие и рамка</a:t>
            </a:r>
            <a:endParaRPr lang="bg-BG" sz="1800" b="1" dirty="0"/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div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C00000"/>
                </a:solidFill>
              </a:rPr>
              <a:t>float:right</a:t>
            </a:r>
            <a:r>
              <a:rPr lang="en-US" sz="1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width:120px;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margin:0 0 15px 20px;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padding:15px;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border:1px solid black;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text-align:center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&lt;div&gt;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img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src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="logocss.gif" width="95" height="84" /&gt;&lt;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br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CSS is fun!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This is some text. This is some text. This is some text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 ....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/>
          <a:srcRect l="51623" t="20670" r="891" b="57263"/>
          <a:stretch/>
        </p:blipFill>
        <p:spPr bwMode="auto">
          <a:xfrm>
            <a:off x="4067944" y="1266631"/>
            <a:ext cx="4334380" cy="2601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90965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76672"/>
            <a:ext cx="9144000" cy="6381328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Плуваща първа буква в ляво</a:t>
            </a:r>
            <a:endParaRPr lang="bg-BG" sz="1800" b="1" dirty="0"/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span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C00000"/>
                </a:solidFill>
              </a:rPr>
              <a:t>float:left</a:t>
            </a:r>
            <a:r>
              <a:rPr lang="en-US" sz="1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width:0.7em;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font-size:400%;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font-family:algerian,courier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line-height:80%;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body&gt;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&lt;span&gt;T&lt;/span&gt;his is some text.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This is some text. This is some text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...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51622" t="20810" r="1673" b="68575"/>
          <a:stretch/>
        </p:blipFill>
        <p:spPr bwMode="auto">
          <a:xfrm>
            <a:off x="4427984" y="692696"/>
            <a:ext cx="3793837" cy="10365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275047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Създаване на хоризонтално меню</a:t>
            </a:r>
            <a:endParaRPr lang="bg-BG" sz="1800" b="1" dirty="0"/>
          </a:p>
          <a:p>
            <a:pPr marL="0" indent="0">
              <a:buNone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style&gt;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C00000"/>
                </a:solidFill>
              </a:rPr>
              <a:t>float:left</a:t>
            </a:r>
            <a:r>
              <a:rPr lang="en-US" sz="12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width:100%;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list-style-type:none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200" dirty="0" err="1">
                <a:solidFill>
                  <a:srgbClr val="C00000"/>
                </a:solidFill>
              </a:rPr>
              <a:t>float:left</a:t>
            </a:r>
            <a:r>
              <a:rPr lang="en-US" sz="12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width:6em;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text-decoration:none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color:white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background-color:purple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padding:0.2em 0.6em;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border-right:1px solid white;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a:hover {background-color:#ff3300;}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li {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display:inline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;}</a:t>
            </a:r>
            <a:r>
              <a:rPr lang="bg-BG" sz="1200" dirty="0" smtClean="0">
                <a:solidFill>
                  <a:schemeClr val="tx2">
                    <a:lumMod val="75000"/>
                  </a:schemeClr>
                </a:solidFill>
              </a:rPr>
              <a:t> 	</a:t>
            </a:r>
            <a:r>
              <a:rPr lang="bg-BG" sz="1200" dirty="0" smtClean="0"/>
              <a:t>показва се като вграден елемент </a:t>
            </a:r>
            <a:r>
              <a:rPr lang="bg-BG" sz="1200" dirty="0" smtClean="0">
                <a:sym typeface="Wingdings" pitchFamily="2" charset="2"/>
              </a:rPr>
              <a:t> без нов ред преди и след елемента списъкът ще бъде на 1 ред</a:t>
            </a:r>
            <a:endParaRPr lang="en-US" sz="1200" dirty="0"/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body&gt;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="#"&gt;Link one&lt;/a&gt;&lt;/li&gt;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="#"&gt;Link two&lt;/a&gt;&lt;/li&gt;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="#"&gt;Link three&lt;/a&gt;&lt;/li&gt;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&lt;li&gt;&lt;a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="#"&gt;Link four&lt;/a&gt;&lt;/li&gt;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ul</a:t>
            </a:r>
            <a:r>
              <a:rPr lang="en-US" sz="1200" dirty="0" smtClean="0">
                <a:solidFill>
                  <a:schemeClr val="tx2">
                    <a:lumMod val="75000"/>
                  </a:schemeClr>
                </a:solidFill>
              </a:rPr>
              <a:t>&gt;</a:t>
            </a:r>
            <a:endParaRPr lang="bg-BG" sz="1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/>
          <a:srcRect l="51510" t="20111" r="11394" b="75978"/>
          <a:stretch/>
        </p:blipFill>
        <p:spPr bwMode="auto">
          <a:xfrm>
            <a:off x="4860032" y="476672"/>
            <a:ext cx="4093041" cy="665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3620505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Float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3851920" cy="6858000"/>
          </a:xfrm>
        </p:spPr>
        <p:txBody>
          <a:bodyPr>
            <a:normAutofit fontScale="25000" lnSpcReduction="20000"/>
          </a:bodyPr>
          <a:lstStyle/>
          <a:p>
            <a:r>
              <a:rPr lang="bg-BG" sz="5600" dirty="0" smtClean="0"/>
              <a:t>Създаване на начална страница с </a:t>
            </a:r>
            <a:r>
              <a:rPr lang="en-US" sz="5600" dirty="0" smtClean="0"/>
              <a:t>header, </a:t>
            </a:r>
            <a:r>
              <a:rPr lang="en-US" sz="5600" dirty="0"/>
              <a:t>footer, left content </a:t>
            </a:r>
            <a:r>
              <a:rPr lang="bg-BG" sz="5600" dirty="0" smtClean="0"/>
              <a:t>и </a:t>
            </a:r>
            <a:r>
              <a:rPr lang="en-US" sz="5600" dirty="0" smtClean="0"/>
              <a:t>main </a:t>
            </a:r>
            <a:r>
              <a:rPr lang="en-US" sz="5600" dirty="0"/>
              <a:t>content</a:t>
            </a:r>
            <a:r>
              <a:rPr lang="en-US" sz="5600" dirty="0" smtClean="0"/>
              <a:t>.</a:t>
            </a:r>
            <a:endParaRPr lang="bg-BG" sz="5600" dirty="0" smtClean="0"/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&lt;!DOCTYPE html&gt;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marL="0" indent="0">
              <a:buNone/>
            </a:pPr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style&gt;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div.container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width:100%;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margin:0px;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border:1px solid gray;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line-height:150</a:t>
            </a:r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</a:rPr>
              <a:t>%;- </a:t>
            </a:r>
            <a:r>
              <a:rPr lang="bg-BG" sz="5600" dirty="0" smtClean="0">
                <a:solidFill>
                  <a:schemeClr val="tx2">
                    <a:lumMod val="75000"/>
                  </a:schemeClr>
                </a:solidFill>
              </a:rPr>
              <a:t>междуредие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div.header,div.footer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padding:0.5em;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color:white</a:t>
            </a: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background-color:gray</a:t>
            </a: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clear:left</a:t>
            </a:r>
            <a:r>
              <a:rPr lang="en-US" sz="5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h1.header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tx2">
                    <a:lumMod val="75000"/>
                  </a:schemeClr>
                </a:solidFill>
              </a:rPr>
              <a:t>div.left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5600" dirty="0" err="1">
                <a:solidFill>
                  <a:srgbClr val="C00000"/>
                </a:solidFill>
              </a:rPr>
              <a:t>float:left</a:t>
            </a:r>
            <a:r>
              <a:rPr lang="en-US" sz="5600" dirty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width:160px;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</a:rPr>
              <a:t>padding:1em;</a:t>
            </a:r>
          </a:p>
          <a:p>
            <a:pPr marL="0" indent="0">
              <a:buNone/>
            </a:pPr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5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398" t="19693" r="779" b="46648"/>
          <a:stretch/>
        </p:blipFill>
        <p:spPr bwMode="auto">
          <a:xfrm>
            <a:off x="5364088" y="4725144"/>
            <a:ext cx="3707904" cy="1988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337520" y="476672"/>
            <a:ext cx="5806480" cy="6381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div.content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margin-left:190px;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border-left:1px solid gray;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padding:1em;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&lt;body&gt;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&lt;div class="container"&gt;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&lt;div class="header"&gt;&lt;h1 class="header"&gt;Text1&lt;/h1&gt;&lt;/div&gt;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&lt;div class="left"&gt;&lt;p&gt;Text2&lt;/p&gt;&lt;/div&gt;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&lt;div class="content"&gt;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&lt;p&gt;Text3&lt;/p&gt;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&lt;div class="footer"&gt;Text4&lt;/div&gt;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&lt;/div&gt;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&lt;/body&gt;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&lt;/html&gt;</a:t>
            </a:r>
            <a:endParaRPr lang="bg-BG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/>
          <a:srcRect l="51509" t="19553" r="557" b="62430"/>
          <a:stretch/>
        </p:blipFill>
        <p:spPr bwMode="auto">
          <a:xfrm>
            <a:off x="5411353" y="116632"/>
            <a:ext cx="3613373" cy="14954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="" xmlns:p14="http://schemas.microsoft.com/office/powerpoint/2010/main" val="1417958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Хоризонтално подравняване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Подравняване на блокови елементи</a:t>
            </a:r>
            <a:endParaRPr lang="en-US" sz="1800" b="1" dirty="0"/>
          </a:p>
          <a:p>
            <a:r>
              <a:rPr lang="bg-BG" sz="1800" dirty="0" smtClean="0"/>
              <a:t>(елементи, които заемат цялата налична ширина и преди тях има нов ред и след тях също): </a:t>
            </a:r>
            <a:r>
              <a:rPr lang="en-US" sz="1800" dirty="0" smtClean="0"/>
              <a:t>&lt;</a:t>
            </a:r>
            <a:r>
              <a:rPr lang="en-US" sz="1800" dirty="0"/>
              <a:t>h1</a:t>
            </a:r>
            <a:r>
              <a:rPr lang="en-US" sz="1800" dirty="0" smtClean="0"/>
              <a:t>&gt;</a:t>
            </a:r>
            <a:r>
              <a:rPr lang="bg-BG" sz="1800" dirty="0" smtClean="0"/>
              <a:t>, </a:t>
            </a:r>
            <a:r>
              <a:rPr lang="en-US" sz="1800" dirty="0" smtClean="0"/>
              <a:t>&lt;</a:t>
            </a:r>
            <a:r>
              <a:rPr lang="en-US" sz="1800" dirty="0"/>
              <a:t>p</a:t>
            </a:r>
            <a:r>
              <a:rPr lang="en-US" sz="1800" dirty="0" smtClean="0"/>
              <a:t>&gt;</a:t>
            </a:r>
            <a:r>
              <a:rPr lang="bg-BG" sz="1800" dirty="0" smtClean="0"/>
              <a:t>, </a:t>
            </a:r>
            <a:r>
              <a:rPr lang="en-US" sz="1800" dirty="0" smtClean="0"/>
              <a:t>&lt;</a:t>
            </a:r>
            <a:r>
              <a:rPr lang="en-US" sz="1800" dirty="0"/>
              <a:t>div&gt;</a:t>
            </a:r>
          </a:p>
          <a:p>
            <a:r>
              <a:rPr lang="bg-BG" sz="1800" b="1" dirty="0" smtClean="0"/>
              <a:t>Централно подравняване</a:t>
            </a:r>
            <a:endParaRPr lang="en-US" sz="1800" b="1" dirty="0"/>
          </a:p>
          <a:p>
            <a:r>
              <a:rPr lang="bg-BG" sz="1800" dirty="0" smtClean="0"/>
              <a:t>Чрез свойствата </a:t>
            </a:r>
            <a:r>
              <a:rPr lang="en-US" sz="1800" dirty="0" smtClean="0">
                <a:solidFill>
                  <a:srgbClr val="C00000"/>
                </a:solidFill>
              </a:rPr>
              <a:t>margin-left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/>
              <a:t>и </a:t>
            </a:r>
            <a:r>
              <a:rPr lang="en-US" sz="1800" dirty="0" smtClean="0">
                <a:solidFill>
                  <a:srgbClr val="C00000"/>
                </a:solidFill>
              </a:rPr>
              <a:t>margin-right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/>
              <a:t>със стойност </a:t>
            </a:r>
            <a:r>
              <a:rPr lang="en-US" sz="1800" dirty="0" smtClean="0">
                <a:solidFill>
                  <a:srgbClr val="C00000"/>
                </a:solidFill>
              </a:rPr>
              <a:t>auto</a:t>
            </a:r>
            <a:r>
              <a:rPr lang="bg-BG" sz="1800" dirty="0" smtClean="0">
                <a:solidFill>
                  <a:srgbClr val="C00000"/>
                </a:solidFill>
              </a:rPr>
              <a:t> </a:t>
            </a:r>
            <a:r>
              <a:rPr lang="bg-BG" sz="1800" dirty="0" smtClean="0"/>
              <a:t>(наличния </a:t>
            </a:r>
            <a:r>
              <a:rPr lang="en-US" sz="1800" dirty="0"/>
              <a:t>margin </a:t>
            </a:r>
            <a:r>
              <a:rPr lang="bg-BG" sz="1800" dirty="0" smtClean="0"/>
              <a:t>се разделя по равно)</a:t>
            </a:r>
            <a:endParaRPr lang="en-US" sz="1800" dirty="0"/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center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margin-left:auto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margin-right:auto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width:70%;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background-color:#b0e0e6;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1800" dirty="0" smtClean="0"/>
              <a:t>Подравняването няма ефект, ако ширината е </a:t>
            </a:r>
            <a:r>
              <a:rPr lang="en-US" sz="1800" dirty="0" smtClean="0"/>
              <a:t>100%</a:t>
            </a:r>
            <a:endParaRPr lang="en-US" sz="1800" dirty="0"/>
          </a:p>
          <a:p>
            <a:r>
              <a:rPr lang="bg-BG" sz="1800" b="1" dirty="0" smtClean="0"/>
              <a:t>Ляво и дясно подравняване</a:t>
            </a:r>
          </a:p>
          <a:p>
            <a:r>
              <a:rPr lang="bg-BG" sz="1800" dirty="0" smtClean="0"/>
              <a:t>Чрез свойството </a:t>
            </a:r>
            <a:r>
              <a:rPr lang="en-US" sz="1800" dirty="0">
                <a:solidFill>
                  <a:srgbClr val="C00000"/>
                </a:solidFill>
              </a:rPr>
              <a:t>position</a:t>
            </a:r>
            <a:r>
              <a:rPr lang="en-US" sz="1800" b="1" dirty="0"/>
              <a:t> </a:t>
            </a:r>
            <a:endParaRPr lang="bg-BG" sz="1800" b="1" dirty="0" smtClean="0"/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right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position:absolute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sz="1600" dirty="0" smtClean="0">
                <a:solidFill>
                  <a:schemeClr val="tx2">
                    <a:lumMod val="75000"/>
                  </a:schemeClr>
                </a:solidFill>
              </a:rPr>
              <a:t> 	</a:t>
            </a:r>
            <a:r>
              <a:rPr lang="bg-BG" sz="1600" dirty="0" smtClean="0"/>
              <a:t>- елементите се изтриватр от нормалния поток и могат да 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right:0px;</a:t>
            </a:r>
            <a:r>
              <a:rPr lang="bg-BG" sz="1600" dirty="0"/>
              <a:t> </a:t>
            </a:r>
            <a:r>
              <a:rPr lang="bg-BG" sz="1600" dirty="0" smtClean="0"/>
              <a:t>		препокриват </a:t>
            </a:r>
            <a:r>
              <a:rPr lang="bg-BG" sz="1600" dirty="0"/>
              <a:t>елементи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width:300px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background-color:#b0e0e6;</a:t>
            </a:r>
            <a:br>
              <a:rPr lang="en-US" sz="1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368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</a:t>
            </a:r>
            <a:r>
              <a:rPr lang="en-US" b="1" dirty="0" smtClean="0"/>
              <a:t>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686800" cy="6309320"/>
          </a:xfrm>
        </p:spPr>
        <p:txBody>
          <a:bodyPr/>
          <a:lstStyle/>
          <a:p>
            <a:r>
              <a:rPr lang="bg-BG" dirty="0" smtClean="0"/>
              <a:t>Свойствата </a:t>
            </a:r>
            <a:r>
              <a:rPr lang="en-US" dirty="0" smtClean="0">
                <a:solidFill>
                  <a:srgbClr val="C00000"/>
                </a:solidFill>
              </a:rPr>
              <a:t>border-style</a:t>
            </a:r>
            <a:r>
              <a:rPr lang="bg-BG" dirty="0" smtClean="0"/>
              <a:t>,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border-top-style</a:t>
            </a:r>
            <a:r>
              <a:rPr lang="bg-BG" dirty="0"/>
              <a:t>,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border-right-style</a:t>
            </a:r>
            <a:r>
              <a:rPr lang="bg-BG" dirty="0"/>
              <a:t>,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border-bottom-style</a:t>
            </a:r>
            <a:r>
              <a:rPr lang="bg-BG" dirty="0"/>
              <a:t>,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border-left-style</a:t>
            </a:r>
            <a:r>
              <a:rPr lang="bg-BG" dirty="0" smtClean="0">
                <a:solidFill>
                  <a:srgbClr val="C00000"/>
                </a:solidFill>
              </a:rPr>
              <a:t> </a:t>
            </a:r>
            <a:r>
              <a:rPr lang="bg-BG" dirty="0" smtClean="0"/>
              <a:t>– определят вид на рамката</a:t>
            </a:r>
          </a:p>
          <a:p>
            <a:endParaRPr lang="bg-BG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/>
          <a:srcRect l="20895" t="34497" r="21450" b="26397"/>
          <a:stretch/>
        </p:blipFill>
        <p:spPr bwMode="auto">
          <a:xfrm>
            <a:off x="1835696" y="2204864"/>
            <a:ext cx="6233160" cy="4330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7633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Хоризонтално подравняване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Съвместимост на браузърите</a:t>
            </a:r>
            <a:endParaRPr lang="en-US" sz="1800" b="1" dirty="0"/>
          </a:p>
          <a:p>
            <a:r>
              <a:rPr lang="bg-BG" sz="1800" dirty="0" smtClean="0"/>
              <a:t>При това подравняване е добре да се предефинират </a:t>
            </a:r>
            <a:r>
              <a:rPr lang="en-US" sz="1800" dirty="0" smtClean="0"/>
              <a:t>margin </a:t>
            </a:r>
            <a:r>
              <a:rPr lang="bg-BG" sz="1800" dirty="0" smtClean="0"/>
              <a:t>и </a:t>
            </a:r>
            <a:r>
              <a:rPr lang="en-US" sz="1800" dirty="0" smtClean="0"/>
              <a:t>padding </a:t>
            </a:r>
            <a:r>
              <a:rPr lang="bg-BG" sz="1800" dirty="0" smtClean="0"/>
              <a:t>за </a:t>
            </a:r>
            <a:r>
              <a:rPr lang="en-US" sz="1800" dirty="0" smtClean="0"/>
              <a:t>&lt;</a:t>
            </a:r>
            <a:r>
              <a:rPr lang="en-US" sz="1800" dirty="0"/>
              <a:t>body</a:t>
            </a:r>
            <a:r>
              <a:rPr lang="en-US" sz="1800" dirty="0" smtClean="0"/>
              <a:t>&gt;</a:t>
            </a:r>
            <a:r>
              <a:rPr lang="bg-BG" sz="1800" dirty="0" smtClean="0"/>
              <a:t> за да се избегнат визуалните разлики в различните браузъри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.container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position:relative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width:100%;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.right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position:absolute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right:0px;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width:300px;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background-color:#b0e0e6;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87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Хоризонтално подравняване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686800" cy="6381328"/>
          </a:xfrm>
        </p:spPr>
        <p:txBody>
          <a:bodyPr>
            <a:noAutofit/>
          </a:bodyPr>
          <a:lstStyle/>
          <a:p>
            <a:r>
              <a:rPr lang="bg-BG" sz="1800" b="1" dirty="0" smtClean="0"/>
              <a:t>Ляво и дясно подравняване</a:t>
            </a:r>
          </a:p>
          <a:p>
            <a:r>
              <a:rPr lang="bg-BG" sz="1800" dirty="0" smtClean="0"/>
              <a:t>Чрез свойството </a:t>
            </a:r>
            <a:r>
              <a:rPr lang="en-US" sz="1800" dirty="0" smtClean="0">
                <a:solidFill>
                  <a:srgbClr val="C00000"/>
                </a:solidFill>
              </a:rPr>
              <a:t>float</a:t>
            </a:r>
            <a:endParaRPr lang="en-US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right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float:right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width:300px;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background-color:#b0e0e6;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r>
              <a:rPr lang="bg-BG" sz="1800" b="1" dirty="0" smtClean="0"/>
              <a:t>Съвместимост на браузърите</a:t>
            </a:r>
          </a:p>
          <a:p>
            <a:r>
              <a:rPr lang="bg-BG" sz="1800" dirty="0"/>
              <a:t>При това подравняване е добре да се предефинират </a:t>
            </a:r>
            <a:r>
              <a:rPr lang="en-US" sz="1800" dirty="0"/>
              <a:t>margin </a:t>
            </a:r>
            <a:r>
              <a:rPr lang="bg-BG" sz="1800" dirty="0"/>
              <a:t>и </a:t>
            </a:r>
            <a:r>
              <a:rPr lang="en-US" sz="1800" dirty="0"/>
              <a:t>padding </a:t>
            </a:r>
            <a:r>
              <a:rPr lang="bg-BG" sz="1800" dirty="0"/>
              <a:t>за </a:t>
            </a:r>
            <a:r>
              <a:rPr lang="en-US" sz="1800" dirty="0"/>
              <a:t>&lt;body&gt;</a:t>
            </a:r>
            <a:r>
              <a:rPr lang="bg-BG" sz="1800" dirty="0"/>
              <a:t> за да се избегнат визуалните разлики в различните браузъри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body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margin:0;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padding:0;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.right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float:right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width:300px;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background-color:#b0e0e6;</a:t>
            </a:r>
            <a:br>
              <a:rPr lang="en-US" sz="18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2988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-27384"/>
            <a:ext cx="4402832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686800" cy="6858000"/>
          </a:xfrm>
        </p:spPr>
        <p:txBody>
          <a:bodyPr>
            <a:normAutofit fontScale="25000" lnSpcReduction="20000"/>
          </a:bodyPr>
          <a:lstStyle/>
          <a:p>
            <a:r>
              <a:rPr lang="bg-BG" sz="7200" b="1" dirty="0" smtClean="0"/>
              <a:t>Различни страни на рамката</a:t>
            </a:r>
            <a:endParaRPr lang="en-US" sz="7200" b="1" dirty="0"/>
          </a:p>
          <a:p>
            <a:pPr marL="0" indent="0">
              <a:buNone/>
            </a:pP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border-top-style:dotted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border-right-style:solid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border-bottom-style:dotted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 err="1">
                <a:solidFill>
                  <a:schemeClr val="tx2">
                    <a:lumMod val="75000"/>
                  </a:schemeClr>
                </a:solidFill>
              </a:rPr>
              <a:t>border-left-style:solid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72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bg-BG" sz="7200" dirty="0" smtClean="0"/>
              <a:t>или </a:t>
            </a:r>
            <a:endParaRPr lang="en-US" sz="7200" dirty="0"/>
          </a:p>
          <a:p>
            <a:pPr marL="0" indent="0">
              <a:buNone/>
            </a:pPr>
            <a:r>
              <a:rPr lang="en-US" sz="7200" dirty="0" err="1" smtClean="0">
                <a:solidFill>
                  <a:schemeClr val="tx2">
                    <a:lumMod val="75000"/>
                  </a:schemeClr>
                </a:solidFill>
              </a:rPr>
              <a:t>border-style:dotted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7200" dirty="0">
                <a:solidFill>
                  <a:schemeClr val="tx2">
                    <a:lumMod val="75000"/>
                  </a:schemeClr>
                </a:solidFill>
              </a:rPr>
              <a:t>solid;</a:t>
            </a:r>
          </a:p>
          <a:p>
            <a:r>
              <a:rPr lang="bg-BG" sz="7200" dirty="0" smtClean="0"/>
              <a:t>Стойности на свойството </a:t>
            </a:r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r>
              <a:rPr lang="bg-BG" sz="7200" dirty="0" smtClean="0"/>
              <a:t>:</a:t>
            </a:r>
            <a:endParaRPr lang="en-US" sz="7200" dirty="0"/>
          </a:p>
          <a:p>
            <a:r>
              <a:rPr lang="en-US" sz="7200" b="1" dirty="0" err="1"/>
              <a:t>border-style:dotted</a:t>
            </a:r>
            <a:r>
              <a:rPr lang="en-US" sz="7200" b="1" dirty="0"/>
              <a:t> solid double dashed; </a:t>
            </a:r>
            <a:endParaRPr lang="en-US" sz="7200" dirty="0"/>
          </a:p>
          <a:p>
            <a:pPr lvl="1"/>
            <a:r>
              <a:rPr lang="en-US" sz="7200" dirty="0"/>
              <a:t>top border is dotted</a:t>
            </a:r>
          </a:p>
          <a:p>
            <a:pPr lvl="1"/>
            <a:r>
              <a:rPr lang="en-US" sz="7200" dirty="0"/>
              <a:t>right border is solid</a:t>
            </a:r>
          </a:p>
          <a:p>
            <a:pPr lvl="1"/>
            <a:r>
              <a:rPr lang="en-US" sz="7200" dirty="0"/>
              <a:t>bottom border is double</a:t>
            </a:r>
          </a:p>
          <a:p>
            <a:pPr lvl="1"/>
            <a:r>
              <a:rPr lang="en-US" sz="7200" dirty="0"/>
              <a:t>left border is dashed</a:t>
            </a:r>
          </a:p>
          <a:p>
            <a:r>
              <a:rPr lang="en-US" sz="7200" b="1" dirty="0" err="1" smtClean="0"/>
              <a:t>border-style:dotted</a:t>
            </a:r>
            <a:r>
              <a:rPr lang="en-US" sz="7200" b="1" dirty="0" smtClean="0"/>
              <a:t> </a:t>
            </a:r>
            <a:r>
              <a:rPr lang="en-US" sz="7200" b="1" dirty="0"/>
              <a:t>solid double;</a:t>
            </a:r>
            <a:r>
              <a:rPr lang="en-US" sz="7200" dirty="0"/>
              <a:t> </a:t>
            </a:r>
          </a:p>
          <a:p>
            <a:pPr lvl="1"/>
            <a:r>
              <a:rPr lang="en-US" sz="7200" dirty="0"/>
              <a:t>top border is dotted</a:t>
            </a:r>
          </a:p>
          <a:p>
            <a:pPr lvl="1"/>
            <a:r>
              <a:rPr lang="en-US" sz="7200" dirty="0"/>
              <a:t>right and left borders are solid</a:t>
            </a:r>
          </a:p>
          <a:p>
            <a:pPr lvl="1"/>
            <a:r>
              <a:rPr lang="en-US" sz="7200" dirty="0"/>
              <a:t>bottom border is double</a:t>
            </a:r>
          </a:p>
          <a:p>
            <a:r>
              <a:rPr lang="en-US" sz="7200" b="1" dirty="0" err="1" smtClean="0"/>
              <a:t>border-style:dotted</a:t>
            </a:r>
            <a:r>
              <a:rPr lang="en-US" sz="7200" b="1" dirty="0" smtClean="0"/>
              <a:t> </a:t>
            </a:r>
            <a:r>
              <a:rPr lang="en-US" sz="7200" b="1" dirty="0"/>
              <a:t>solid;</a:t>
            </a:r>
            <a:r>
              <a:rPr lang="en-US" sz="7200" dirty="0"/>
              <a:t> </a:t>
            </a:r>
          </a:p>
          <a:p>
            <a:pPr lvl="1"/>
            <a:r>
              <a:rPr lang="en-US" sz="7200" dirty="0"/>
              <a:t>top and bottom borders are dotted</a:t>
            </a:r>
          </a:p>
          <a:p>
            <a:pPr lvl="1"/>
            <a:r>
              <a:rPr lang="en-US" sz="7200" dirty="0"/>
              <a:t>right and left borders are solid</a:t>
            </a:r>
          </a:p>
          <a:p>
            <a:r>
              <a:rPr lang="en-US" sz="7200" b="1" dirty="0" err="1" smtClean="0"/>
              <a:t>border-style:dotted</a:t>
            </a:r>
            <a:r>
              <a:rPr lang="en-US" sz="7200" b="1" dirty="0"/>
              <a:t>;</a:t>
            </a:r>
            <a:endParaRPr lang="en-US" sz="7200" dirty="0"/>
          </a:p>
          <a:p>
            <a:pPr lvl="1"/>
            <a:r>
              <a:rPr lang="en-US" sz="7200" dirty="0"/>
              <a:t>all four borders are </a:t>
            </a:r>
            <a:r>
              <a:rPr lang="en-US" sz="7200" dirty="0" smtClean="0"/>
              <a:t>dotted</a:t>
            </a:r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4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16440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168" y="2708920"/>
            <a:ext cx="4402832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25000" lnSpcReduction="20000"/>
          </a:bodyPr>
          <a:lstStyle/>
          <a:p>
            <a:r>
              <a:rPr lang="bg-BG" sz="6400" b="1" dirty="0" smtClean="0"/>
              <a:t>Ширина на рамката</a:t>
            </a:r>
            <a:endParaRPr lang="en-US" sz="6400" b="1" dirty="0"/>
          </a:p>
          <a:p>
            <a:r>
              <a:rPr lang="bg-BG" sz="6400" dirty="0" smtClean="0"/>
              <a:t>Чрез </a:t>
            </a:r>
            <a:r>
              <a:rPr lang="en-US" sz="6400" dirty="0" smtClean="0">
                <a:solidFill>
                  <a:srgbClr val="C00000"/>
                </a:solidFill>
              </a:rPr>
              <a:t>border-width</a:t>
            </a:r>
            <a:r>
              <a:rPr lang="bg-BG" sz="6400" dirty="0" smtClean="0"/>
              <a:t>,</a:t>
            </a:r>
            <a:r>
              <a:rPr lang="bg-BG" sz="6400" dirty="0" smtClean="0">
                <a:solidFill>
                  <a:srgbClr val="C00000"/>
                </a:solidFill>
              </a:rPr>
              <a:t> </a:t>
            </a:r>
            <a:r>
              <a:rPr lang="en-US" sz="6400" dirty="0" smtClean="0">
                <a:solidFill>
                  <a:srgbClr val="C00000"/>
                </a:solidFill>
              </a:rPr>
              <a:t>border-left-width</a:t>
            </a:r>
            <a:r>
              <a:rPr lang="bg-BG" sz="6400" dirty="0" smtClean="0"/>
              <a:t>, </a:t>
            </a:r>
            <a:r>
              <a:rPr lang="en-US" sz="6400" dirty="0" smtClean="0">
                <a:solidFill>
                  <a:srgbClr val="C00000"/>
                </a:solidFill>
              </a:rPr>
              <a:t>border-right-width</a:t>
            </a:r>
            <a:r>
              <a:rPr lang="bg-BG" sz="6400" dirty="0" smtClean="0"/>
              <a:t>, </a:t>
            </a:r>
            <a:r>
              <a:rPr lang="en-US" sz="6400" dirty="0" smtClean="0">
                <a:solidFill>
                  <a:srgbClr val="C00000"/>
                </a:solidFill>
              </a:rPr>
              <a:t>border-top-width</a:t>
            </a:r>
            <a:r>
              <a:rPr lang="bg-BG" sz="6400" dirty="0" smtClean="0"/>
              <a:t>, </a:t>
            </a:r>
            <a:r>
              <a:rPr lang="en-US" sz="6400" dirty="0" smtClean="0">
                <a:solidFill>
                  <a:srgbClr val="C00000"/>
                </a:solidFill>
              </a:rPr>
              <a:t>border-bottom-width</a:t>
            </a:r>
            <a:endParaRPr lang="en-US" sz="6400" dirty="0"/>
          </a:p>
          <a:p>
            <a:r>
              <a:rPr lang="bg-BG" sz="6400" dirty="0" smtClean="0"/>
              <a:t>В пиксели или чрез стойностите:</a:t>
            </a:r>
            <a:r>
              <a:rPr lang="en-US" sz="6400" dirty="0" smtClean="0"/>
              <a:t> 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thin</a:t>
            </a:r>
            <a:r>
              <a:rPr lang="en-US" sz="6400" dirty="0"/>
              <a:t>, </a:t>
            </a:r>
            <a:r>
              <a:rPr lang="en-US" sz="6400" dirty="0" smtClean="0">
                <a:solidFill>
                  <a:schemeClr val="tx2">
                    <a:lumMod val="75000"/>
                  </a:schemeClr>
                </a:solidFill>
              </a:rPr>
              <a:t>medium</a:t>
            </a:r>
            <a:r>
              <a:rPr lang="bg-BG" sz="6400" dirty="0" smtClean="0"/>
              <a:t> или </a:t>
            </a:r>
            <a:r>
              <a:rPr lang="en-US" sz="6400" dirty="0" smtClean="0">
                <a:solidFill>
                  <a:schemeClr val="tx2">
                    <a:lumMod val="75000"/>
                  </a:schemeClr>
                </a:solidFill>
              </a:rPr>
              <a:t>thick</a:t>
            </a:r>
            <a:endParaRPr lang="en-US" sz="6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6400" dirty="0" smtClean="0">
                <a:solidFill>
                  <a:schemeClr val="tx2">
                    <a:lumMod val="75000"/>
                  </a:schemeClr>
                </a:solidFill>
              </a:rPr>
              <a:t>border-width</a:t>
            </a:r>
            <a:r>
              <a:rPr lang="bg-BG" sz="6400" dirty="0" smtClean="0"/>
              <a:t> </a:t>
            </a:r>
            <a:r>
              <a:rPr lang="bg-BG" sz="6400" dirty="0"/>
              <a:t>трябва да се използват в </a:t>
            </a:r>
            <a:r>
              <a:rPr lang="bg-BG" sz="6400" dirty="0" smtClean="0"/>
              <a:t>комбинация с </a:t>
            </a:r>
            <a:r>
              <a:rPr lang="en-US" sz="6400" dirty="0" smtClean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endParaRPr lang="en-US" sz="6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6400" dirty="0" smtClean="0">
                <a:solidFill>
                  <a:schemeClr val="tx2">
                    <a:lumMod val="75000"/>
                  </a:schemeClr>
                </a:solidFill>
              </a:rPr>
              <a:t>p.one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border-width:5px;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p.two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border-width:medium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  <a:p>
            <a:r>
              <a:rPr lang="bg-BG" sz="6400" b="1" dirty="0" smtClean="0"/>
              <a:t>Цвят на рамката</a:t>
            </a:r>
            <a:endParaRPr lang="en-US" sz="6400" b="1" dirty="0"/>
          </a:p>
          <a:p>
            <a:r>
              <a:rPr lang="bg-BG" sz="6400" dirty="0"/>
              <a:t>Чрез </a:t>
            </a:r>
            <a:r>
              <a:rPr lang="en-US" sz="6400" dirty="0" smtClean="0">
                <a:solidFill>
                  <a:srgbClr val="C00000"/>
                </a:solidFill>
              </a:rPr>
              <a:t>border-color</a:t>
            </a:r>
            <a:r>
              <a:rPr lang="bg-BG" sz="6400" dirty="0" smtClean="0"/>
              <a:t>,</a:t>
            </a:r>
            <a:r>
              <a:rPr lang="bg-BG" sz="6400" dirty="0" smtClean="0">
                <a:solidFill>
                  <a:srgbClr val="C00000"/>
                </a:solidFill>
              </a:rPr>
              <a:t> </a:t>
            </a:r>
            <a:r>
              <a:rPr lang="en-US" sz="6400" dirty="0" smtClean="0">
                <a:solidFill>
                  <a:srgbClr val="C00000"/>
                </a:solidFill>
              </a:rPr>
              <a:t>border-right-color</a:t>
            </a:r>
            <a:r>
              <a:rPr lang="bg-BG" sz="6400" dirty="0"/>
              <a:t>,</a:t>
            </a:r>
            <a:r>
              <a:rPr lang="bg-BG" sz="6400" dirty="0" smtClean="0">
                <a:solidFill>
                  <a:srgbClr val="C00000"/>
                </a:solidFill>
              </a:rPr>
              <a:t> </a:t>
            </a:r>
            <a:r>
              <a:rPr lang="en-US" sz="6400" dirty="0" smtClean="0">
                <a:solidFill>
                  <a:srgbClr val="C00000"/>
                </a:solidFill>
              </a:rPr>
              <a:t>border-left-color</a:t>
            </a:r>
            <a:r>
              <a:rPr lang="bg-BG" sz="6400" dirty="0"/>
              <a:t>, </a:t>
            </a:r>
            <a:r>
              <a:rPr lang="en-US" sz="6400" dirty="0" smtClean="0">
                <a:solidFill>
                  <a:srgbClr val="C00000"/>
                </a:solidFill>
              </a:rPr>
              <a:t>border-top-color</a:t>
            </a:r>
            <a:r>
              <a:rPr lang="bg-BG" sz="6400" dirty="0"/>
              <a:t>,</a:t>
            </a:r>
            <a:r>
              <a:rPr lang="bg-BG" sz="6400" dirty="0" smtClean="0">
                <a:solidFill>
                  <a:srgbClr val="C00000"/>
                </a:solidFill>
              </a:rPr>
              <a:t> </a:t>
            </a:r>
            <a:r>
              <a:rPr lang="en-US" sz="6400" dirty="0" smtClean="0">
                <a:solidFill>
                  <a:srgbClr val="C00000"/>
                </a:solidFill>
              </a:rPr>
              <a:t>border-bottom-color</a:t>
            </a:r>
            <a:r>
              <a:rPr lang="en-US" sz="6400" dirty="0" smtClean="0"/>
              <a:t> </a:t>
            </a:r>
            <a:endParaRPr lang="bg-BG" sz="6400" dirty="0" smtClean="0"/>
          </a:p>
          <a:p>
            <a:r>
              <a:rPr lang="bg-BG" sz="6400" dirty="0" smtClean="0"/>
              <a:t>Цвета може да се задава чрез</a:t>
            </a:r>
            <a:r>
              <a:rPr lang="en-US" sz="6400" dirty="0" smtClean="0"/>
              <a:t>:</a:t>
            </a:r>
            <a:endParaRPr lang="en-US" sz="6400" dirty="0"/>
          </a:p>
          <a:p>
            <a:r>
              <a:rPr lang="bg-BG" sz="6400" dirty="0" smtClean="0"/>
              <a:t>Име </a:t>
            </a:r>
            <a:r>
              <a:rPr lang="en-US" sz="6400" dirty="0" smtClean="0"/>
              <a:t>- "</a:t>
            </a:r>
            <a:r>
              <a:rPr lang="en-US" sz="6400" dirty="0"/>
              <a:t>red"</a:t>
            </a:r>
          </a:p>
          <a:p>
            <a:r>
              <a:rPr lang="en-US" sz="6400" dirty="0" smtClean="0"/>
              <a:t>RGB</a:t>
            </a:r>
            <a:r>
              <a:rPr lang="bg-BG" sz="6400" dirty="0" smtClean="0"/>
              <a:t> стойност </a:t>
            </a:r>
            <a:r>
              <a:rPr lang="en-US" sz="6400" dirty="0" smtClean="0"/>
              <a:t>- "</a:t>
            </a:r>
            <a:r>
              <a:rPr lang="en-US" sz="6400" dirty="0" err="1"/>
              <a:t>rgb</a:t>
            </a:r>
            <a:r>
              <a:rPr lang="en-US" sz="6400" dirty="0"/>
              <a:t>(255,0,0)"</a:t>
            </a:r>
          </a:p>
          <a:p>
            <a:r>
              <a:rPr lang="en-US" sz="6400" dirty="0" smtClean="0"/>
              <a:t>Hex</a:t>
            </a:r>
            <a:r>
              <a:rPr lang="bg-BG" sz="6400" dirty="0" smtClean="0"/>
              <a:t> стойност </a:t>
            </a:r>
            <a:r>
              <a:rPr lang="en-US" sz="6400" dirty="0" smtClean="0"/>
              <a:t>- "#</a:t>
            </a:r>
            <a:r>
              <a:rPr lang="en-US" sz="6400" dirty="0"/>
              <a:t>ff0000"</a:t>
            </a:r>
          </a:p>
          <a:p>
            <a:r>
              <a:rPr lang="en-US" sz="6400" dirty="0" smtClean="0"/>
              <a:t>"</a:t>
            </a:r>
            <a:r>
              <a:rPr lang="en-US" sz="6400" dirty="0"/>
              <a:t>transparent</a:t>
            </a:r>
            <a:r>
              <a:rPr lang="en-US" sz="6400" dirty="0" smtClean="0"/>
              <a:t>"</a:t>
            </a:r>
            <a:endParaRPr lang="en-US" sz="6400" dirty="0"/>
          </a:p>
          <a:p>
            <a:r>
              <a:rPr lang="en-US" sz="6400" dirty="0" smtClean="0"/>
              <a:t>border-color </a:t>
            </a:r>
            <a:r>
              <a:rPr lang="bg-BG" sz="6400" dirty="0"/>
              <a:t>трябва да се използват в комбинация с </a:t>
            </a:r>
            <a:r>
              <a:rPr lang="en-US" sz="6400" dirty="0" smtClean="0">
                <a:solidFill>
                  <a:schemeClr val="tx2">
                    <a:lumMod val="75000"/>
                  </a:schemeClr>
                </a:solidFill>
              </a:rPr>
              <a:t>border-style</a:t>
            </a:r>
            <a:r>
              <a:rPr lang="bg-BG" sz="6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6400" dirty="0" smtClean="0">
                <a:solidFill>
                  <a:schemeClr val="tx2">
                    <a:lumMod val="75000"/>
                  </a:schemeClr>
                </a:solidFill>
              </a:rPr>
              <a:t>p.one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border-color:red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p.two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{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border-color:#98bf21;</a:t>
            </a:r>
            <a:br>
              <a:rPr lang="en-US" sz="64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6400" dirty="0">
                <a:solidFill>
                  <a:schemeClr val="tx2">
                    <a:lumMod val="75000"/>
                  </a:schemeClr>
                </a:solidFill>
              </a:rPr>
              <a:t>} </a:t>
            </a:r>
          </a:p>
        </p:txBody>
      </p:sp>
      <p:sp>
        <p:nvSpPr>
          <p:cNvPr id="4" name="Rectangle 3"/>
          <p:cNvSpPr/>
          <p:nvPr/>
        </p:nvSpPr>
        <p:spPr>
          <a:xfrm>
            <a:off x="3848562" y="5690845"/>
            <a:ext cx="529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или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border-color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:#ff0000 #0000ff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 </a:t>
            </a:r>
            <a:r>
              <a:rPr lang="bg-BG" dirty="0" smtClean="0"/>
              <a:t>или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border-color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:#ff0000 #00ff00 #0000ff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или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border-color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:#ff0000 #00ff00 #0000ff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rgb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(250,0,255);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5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9326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3968" y="-27384"/>
            <a:ext cx="4402832" cy="6480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CSS Border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686800" cy="6165304"/>
          </a:xfrm>
        </p:spPr>
        <p:txBody>
          <a:bodyPr>
            <a:normAutofit/>
          </a:bodyPr>
          <a:lstStyle/>
          <a:p>
            <a:r>
              <a:rPr lang="bg-BG" sz="1900" b="1" dirty="0" smtClean="0"/>
              <a:t>Съкратен</a:t>
            </a:r>
            <a:r>
              <a:rPr lang="bg-BG" sz="1900" b="1" dirty="0"/>
              <a:t>и</a:t>
            </a:r>
            <a:r>
              <a:rPr lang="bg-BG" sz="1900" b="1" dirty="0" smtClean="0"/>
              <a:t> свойства за рамка – </a:t>
            </a:r>
            <a:r>
              <a:rPr lang="en-US" sz="1900" dirty="0" smtClean="0">
                <a:solidFill>
                  <a:srgbClr val="C00000"/>
                </a:solidFill>
              </a:rPr>
              <a:t>border</a:t>
            </a:r>
            <a:r>
              <a:rPr lang="bg-BG" sz="1900" dirty="0" smtClean="0">
                <a:solidFill>
                  <a:srgbClr val="C00000"/>
                </a:solidFill>
              </a:rPr>
              <a:t>, </a:t>
            </a:r>
            <a:r>
              <a:rPr lang="en-US" sz="2000" dirty="0" smtClean="0">
                <a:solidFill>
                  <a:srgbClr val="C00000"/>
                </a:solidFill>
              </a:rPr>
              <a:t>border-right</a:t>
            </a:r>
            <a:r>
              <a:rPr lang="bg-BG" sz="2000" dirty="0" smtClean="0"/>
              <a:t>,</a:t>
            </a:r>
            <a:r>
              <a:rPr lang="bg-BG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border-left</a:t>
            </a:r>
            <a:r>
              <a:rPr lang="bg-BG" sz="2000" dirty="0" smtClean="0"/>
              <a:t>, </a:t>
            </a:r>
            <a:r>
              <a:rPr lang="en-US" sz="2000" dirty="0" smtClean="0">
                <a:solidFill>
                  <a:srgbClr val="C00000"/>
                </a:solidFill>
              </a:rPr>
              <a:t>border-top</a:t>
            </a:r>
            <a:r>
              <a:rPr lang="bg-BG" sz="2000" dirty="0" smtClean="0"/>
              <a:t>,</a:t>
            </a:r>
            <a:r>
              <a:rPr lang="bg-BG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border-bottom</a:t>
            </a:r>
            <a:r>
              <a:rPr lang="en-US" sz="1900" dirty="0" smtClean="0">
                <a:solidFill>
                  <a:srgbClr val="C00000"/>
                </a:solidFill>
              </a:rPr>
              <a:t> </a:t>
            </a:r>
            <a:r>
              <a:rPr lang="bg-BG" sz="1900" dirty="0" smtClean="0"/>
              <a:t>за:</a:t>
            </a:r>
          </a:p>
          <a:p>
            <a:r>
              <a:rPr lang="en-US" sz="1900" dirty="0" smtClean="0"/>
              <a:t>border-width</a:t>
            </a:r>
            <a:endParaRPr lang="en-US" sz="1900" dirty="0"/>
          </a:p>
          <a:p>
            <a:r>
              <a:rPr lang="en-US" sz="1900" dirty="0"/>
              <a:t>border-style (required)</a:t>
            </a:r>
          </a:p>
          <a:p>
            <a:r>
              <a:rPr lang="en-US" sz="1900" dirty="0"/>
              <a:t>border-color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border:5px 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solid red;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p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border-style:solid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en-US" sz="1900" dirty="0" err="1">
                <a:solidFill>
                  <a:schemeClr val="tx2">
                    <a:lumMod val="75000"/>
                  </a:schemeClr>
                </a:solidFill>
              </a:rPr>
              <a:t>border-top:thick</a:t>
            </a:r>
            <a:r>
              <a:rPr lang="en-US" sz="1900" dirty="0">
                <a:solidFill>
                  <a:schemeClr val="tx2">
                    <a:lumMod val="75000"/>
                  </a:schemeClr>
                </a:solidFill>
              </a:rPr>
              <a:t> double #ff0000;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endParaRPr lang="bg-BG" sz="19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900" dirty="0"/>
          </a:p>
          <a:p>
            <a:endParaRPr lang="bg-BG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/>
          <a:srcRect l="51510" t="20530" r="891" b="75140"/>
          <a:stretch/>
        </p:blipFill>
        <p:spPr bwMode="auto">
          <a:xfrm>
            <a:off x="4265080" y="2002683"/>
            <a:ext cx="4771416" cy="7477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E34CD-362F-4A04-9CFF-C498969A9BCC}" type="slidenum">
              <a:rPr lang="bg-BG" smtClean="0"/>
              <a:pPr/>
              <a:t>6</a:t>
            </a:fld>
            <a:endParaRPr lang="bg-BG"/>
          </a:p>
        </p:txBody>
      </p:sp>
    </p:spTree>
    <p:extLst>
      <p:ext uri="{BB962C8B-B14F-4D97-AF65-F5344CB8AC3E}">
        <p14:creationId xmlns="" xmlns:p14="http://schemas.microsoft.com/office/powerpoint/2010/main" val="27438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/>
              <a:t>Рамки (</a:t>
            </a:r>
            <a:r>
              <a:rPr lang="en-US" b="1" dirty="0" smtClean="0"/>
              <a:t>CSS3</a:t>
            </a:r>
            <a:r>
              <a:rPr lang="bg-BG" b="1" dirty="0" smtClean="0"/>
              <a:t>)</a:t>
            </a:r>
            <a:r>
              <a:rPr lang="en-US" b="1" dirty="0" smtClean="0"/>
              <a:t> 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 smtClean="0"/>
              <a:t>Могат да се създават:</a:t>
            </a:r>
          </a:p>
          <a:p>
            <a:r>
              <a:rPr lang="bg-BG" dirty="0" smtClean="0"/>
              <a:t>Закръглени рамки</a:t>
            </a:r>
          </a:p>
          <a:p>
            <a:r>
              <a:rPr lang="bg-BG" dirty="0" smtClean="0"/>
              <a:t>Сенки на кутии</a:t>
            </a:r>
          </a:p>
          <a:p>
            <a:r>
              <a:rPr lang="bg-BG" dirty="0" smtClean="0"/>
              <a:t>Да се използва изображение за рамка (без да се използват програми като </a:t>
            </a:r>
            <a:r>
              <a:rPr lang="en-US" dirty="0" smtClean="0"/>
              <a:t>Photoshop</a:t>
            </a:r>
            <a:r>
              <a:rPr lang="bg-BG" dirty="0" smtClean="0"/>
              <a:t>)</a:t>
            </a:r>
          </a:p>
          <a:p>
            <a:r>
              <a:rPr lang="bg-BG" dirty="0" smtClean="0"/>
              <a:t>Свойства на рамките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border-radius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box-shadow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border-image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Закръгляне на рамки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bg-BG" dirty="0" smtClean="0"/>
              <a:t>В </a:t>
            </a:r>
            <a:r>
              <a:rPr lang="en-US" dirty="0" smtClean="0"/>
              <a:t>CSS2 </a:t>
            </a:r>
            <a:r>
              <a:rPr lang="bg-BG" dirty="0" smtClean="0"/>
              <a:t>- чрез използване на различни изображения за всеки ъгъл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border-radius</a:t>
            </a:r>
          </a:p>
          <a:p>
            <a:r>
              <a:rPr lang="bg-BG" dirty="0" smtClean="0"/>
              <a:t>Пример. Поставяне на закръглена рамка на </a:t>
            </a:r>
            <a:r>
              <a:rPr lang="en-US" dirty="0" smtClean="0"/>
              <a:t>div </a:t>
            </a:r>
            <a:r>
              <a:rPr lang="bg-BG" dirty="0" smtClean="0"/>
              <a:t>елемент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border: 2px solid;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border-radius: 25px;</a:t>
            </a:r>
            <a:endParaRPr lang="bg-BG" dirty="0"/>
          </a:p>
          <a:p>
            <a:pPr>
              <a:buNone/>
            </a:pPr>
            <a:r>
              <a:rPr lang="en-US" dirty="0" smtClean="0"/>
              <a:t>} 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7170" t="45287" r="57527" b="47131"/>
          <a:stretch>
            <a:fillRect/>
          </a:stretch>
        </p:blipFill>
        <p:spPr bwMode="auto">
          <a:xfrm>
            <a:off x="4572000" y="5708918"/>
            <a:ext cx="4350970" cy="114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Поставяне на сянка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686800" cy="5001419"/>
          </a:xfrm>
        </p:spPr>
        <p:txBody>
          <a:bodyPr>
            <a:normAutofit/>
          </a:bodyPr>
          <a:lstStyle/>
          <a:p>
            <a:r>
              <a:rPr lang="bg-BG" dirty="0" smtClean="0"/>
              <a:t>Чрез свойство </a:t>
            </a:r>
            <a:r>
              <a:rPr lang="en-US" dirty="0" smtClean="0">
                <a:solidFill>
                  <a:srgbClr val="C00000"/>
                </a:solidFill>
              </a:rPr>
              <a:t>box-shadow</a:t>
            </a:r>
            <a:endParaRPr lang="bg-BG" b="1" dirty="0" smtClean="0"/>
          </a:p>
          <a:p>
            <a:r>
              <a:rPr lang="bg-BG" b="1" dirty="0" smtClean="0"/>
              <a:t>Пример. </a:t>
            </a:r>
            <a:r>
              <a:rPr lang="bg-BG" dirty="0"/>
              <a:t>Поставяне на сянка </a:t>
            </a:r>
            <a:r>
              <a:rPr lang="bg-BG" dirty="0" smtClean="0"/>
              <a:t>(на кутия</a:t>
            </a:r>
            <a:r>
              <a:rPr lang="bg-BG" dirty="0"/>
              <a:t>) на </a:t>
            </a:r>
            <a:r>
              <a:rPr lang="en-US" dirty="0" smtClean="0"/>
              <a:t>div </a:t>
            </a:r>
            <a:r>
              <a:rPr lang="bg-BG" dirty="0" smtClean="0"/>
              <a:t>елемент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div {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smtClean="0">
                <a:solidFill>
                  <a:srgbClr val="C00000"/>
                </a:solidFill>
              </a:rPr>
              <a:t>box-shadow: 10px </a:t>
            </a:r>
            <a:r>
              <a:rPr lang="en-US" dirty="0" err="1" smtClean="0">
                <a:solidFill>
                  <a:srgbClr val="C00000"/>
                </a:solidFill>
              </a:rPr>
              <a:t>10px</a:t>
            </a:r>
            <a:r>
              <a:rPr lang="en-US" dirty="0" smtClean="0">
                <a:solidFill>
                  <a:srgbClr val="C00000"/>
                </a:solidFill>
              </a:rPr>
              <a:t> 5px #888888;</a:t>
            </a:r>
            <a:endParaRPr lang="bg-BG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dirty="0" smtClean="0"/>
              <a:t>} </a:t>
            </a:r>
          </a:p>
          <a:p>
            <a:r>
              <a:rPr lang="en-US" dirty="0"/>
              <a:t>5px</a:t>
            </a:r>
            <a:r>
              <a:rPr lang="bg-BG" dirty="0"/>
              <a:t> - </a:t>
            </a:r>
            <a:r>
              <a:rPr lang="bg-BG" dirty="0" smtClean="0"/>
              <a:t>разстояние на замъгляване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 l="16848" t="34836" r="54346" b="45902"/>
          <a:stretch>
            <a:fillRect/>
          </a:stretch>
        </p:blipFill>
        <p:spPr bwMode="auto">
          <a:xfrm>
            <a:off x="4828461" y="4941168"/>
            <a:ext cx="4315539" cy="2014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</TotalTime>
  <Words>1876</Words>
  <Application>Microsoft Office PowerPoint</Application>
  <PresentationFormat>On-screen Show (4:3)</PresentationFormat>
  <Paragraphs>448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CSS Box Model. Позициониране на елементи. Рамки. Видимост </vt:lpstr>
      <vt:lpstr>CSS Box Model</vt:lpstr>
      <vt:lpstr>CSS Border</vt:lpstr>
      <vt:lpstr>CSS Border</vt:lpstr>
      <vt:lpstr>CSS Border</vt:lpstr>
      <vt:lpstr>CSS Border</vt:lpstr>
      <vt:lpstr>Рамки (CSS3)  </vt:lpstr>
      <vt:lpstr>Закръгляне на рамки</vt:lpstr>
      <vt:lpstr>Поставяне на сянка</vt:lpstr>
      <vt:lpstr>Поставяне на рамка- изображение</vt:lpstr>
      <vt:lpstr>CSS Outlines</vt:lpstr>
      <vt:lpstr>CSS Margin</vt:lpstr>
      <vt:lpstr>CSS Padding</vt:lpstr>
      <vt:lpstr>Размери</vt:lpstr>
      <vt:lpstr>Display и Visibility</vt:lpstr>
      <vt:lpstr>Блокови и inline елементи </vt:lpstr>
      <vt:lpstr>Позициониране</vt:lpstr>
      <vt:lpstr>Позициониране</vt:lpstr>
      <vt:lpstr>Позициониране</vt:lpstr>
      <vt:lpstr>Slide 20</vt:lpstr>
      <vt:lpstr>Позициониране</vt:lpstr>
      <vt:lpstr>Смяна на курсора</vt:lpstr>
      <vt:lpstr>Float</vt:lpstr>
      <vt:lpstr>Float</vt:lpstr>
      <vt:lpstr>Float</vt:lpstr>
      <vt:lpstr>Float</vt:lpstr>
      <vt:lpstr>Float</vt:lpstr>
      <vt:lpstr>Float</vt:lpstr>
      <vt:lpstr>Хоризонтално подравняване</vt:lpstr>
      <vt:lpstr>Хоризонтално подравняване</vt:lpstr>
      <vt:lpstr>Хоризонтално подравняване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Eli</dc:creator>
  <cp:lastModifiedBy>Elena</cp:lastModifiedBy>
  <cp:revision>162</cp:revision>
  <dcterms:created xsi:type="dcterms:W3CDTF">2013-08-14T12:31:22Z</dcterms:created>
  <dcterms:modified xsi:type="dcterms:W3CDTF">2017-10-26T10:44:40Z</dcterms:modified>
</cp:coreProperties>
</file>